
<file path=[Content_Types].xml><?xml version="1.0" encoding="utf-8"?>
<Types xmlns="http://schemas.openxmlformats.org/package/2006/content-types">
  <Default Extension="bin" ContentType="application/octet-stream"/>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59" r:id="rId8"/>
  </p:sldIdLst>
  <p:sldSz cx="10058400" cy="155448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4387"/>
    <a:srgbClr val="88C6C6"/>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0" d="100"/>
          <a:sy n="60" d="100"/>
        </p:scale>
        <p:origin x="1925" y="-58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2023/4/16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2023/4/16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2023/4/16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2023/4/16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2023/4/16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2023/4/16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2023/4/16</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bin"/></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3.bin"/><Relationship Id="rId2" Type="http://schemas.openxmlformats.org/officeDocument/2006/relationships/image" Target="../media/image12.bin"/><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3.bin"/><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2.bin"/><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F0B90E40-E25A-539F-27C3-29DF5CE8AD63}"/>
              </a:ext>
            </a:extLst>
          </p:cNvPr>
          <p:cNvPicPr>
            <a:picLocks noChangeAspect="1"/>
          </p:cNvPicPr>
          <p:nvPr/>
        </p:nvPicPr>
        <p:blipFill>
          <a:blip r:embed="rId2"/>
          <a:stretch>
            <a:fillRect/>
          </a:stretch>
        </p:blipFill>
        <p:spPr>
          <a:xfrm>
            <a:off x="595168" y="11304193"/>
            <a:ext cx="4276787" cy="319378"/>
          </a:xfrm>
          <a:prstGeom prst="rect">
            <a:avLst/>
          </a:prstGeom>
        </p:spPr>
      </p:pic>
      <p:pic>
        <p:nvPicPr>
          <p:cNvPr id="99" name="Picture 98">
            <a:extLst>
              <a:ext uri="{FF2B5EF4-FFF2-40B4-BE49-F238E27FC236}">
                <a16:creationId xmlns:a16="http://schemas.microsoft.com/office/drawing/2014/main" id="{057CA996-4824-4F01-AA50-D038CFFF31D2}"/>
              </a:ext>
            </a:extLst>
          </p:cNvPr>
          <p:cNvPicPr>
            <a:picLocks noChangeAspect="1"/>
          </p:cNvPicPr>
          <p:nvPr/>
        </p:nvPicPr>
        <p:blipFill>
          <a:blip r:embed="rId3"/>
          <a:stretch>
            <a:fillRect/>
          </a:stretch>
        </p:blipFill>
        <p:spPr>
          <a:xfrm>
            <a:off x="0" y="-13103"/>
            <a:ext cx="5082980" cy="2606266"/>
          </a:xfrm>
          <a:prstGeom prst="rect">
            <a:avLst/>
          </a:prstGeom>
        </p:spPr>
      </p:pic>
      <p:sp>
        <p:nvSpPr>
          <p:cNvPr id="97" name="Path1"/>
          <p:cNvSpPr/>
          <p:nvPr/>
        </p:nvSpPr>
        <p:spPr>
          <a:xfrm>
            <a:off x="0" y="0"/>
            <a:ext cx="0" cy="0"/>
          </a:xfrm>
          <a:custGeom>
            <a:avLst/>
            <a:gdLst/>
            <a:ahLst/>
            <a:cxnLst/>
            <a:rect l="l" t="t" r="r" b="b"/>
            <a:pathLst>
              <a:path/>
            </a:pathLst>
          </a:custGeom>
          <a:solidFill/>
          <a:ln>
            <a:solidFill/>
            <a:prstDash/>
          </a:ln>
        </p:spPr>
        <p:txBody>
          <a:bodyPr rtlCol="0" anchor="ctr"/>
          <a:lstStyle/>
          <a:p>
            <a:pPr algn="ctr"/>
            <a:endParaRPr lang="en-US" altLang="zh-CN"/>
          </a:p>
        </p:txBody>
      </p:sp>
      <p:pic>
        <p:nvPicPr>
          <p:cNvPr id="3" name="Image3"/>
          <p:cNvPicPr>
            <a:picLocks noChangeAspect="1"/>
          </p:cNvPicPr>
          <p:nvPr/>
        </p:nvPicPr>
        <p:blipFill>
          <a:blip r:embed="rId4"/>
          <a:stretch>
            <a:fillRect/>
          </a:stretch>
        </p:blipFill>
        <p:spPr>
          <a:xfrm>
            <a:off x="569537" y="9304728"/>
            <a:ext cx="4302418" cy="276178"/>
          </a:xfrm>
          <a:prstGeom prst="rect">
            <a:avLst/>
          </a:prstGeom>
          <a:noFill/>
        </p:spPr>
      </p:pic>
      <p:pic>
        <p:nvPicPr>
          <p:cNvPr id="4" name="Image4"/>
          <p:cNvPicPr>
            <a:picLocks noChangeAspect="1"/>
          </p:cNvPicPr>
          <p:nvPr/>
        </p:nvPicPr>
        <p:blipFill>
          <a:blip r:embed="rId4"/>
          <a:stretch>
            <a:fillRect/>
          </a:stretch>
        </p:blipFill>
        <p:spPr>
          <a:xfrm>
            <a:off x="565409" y="10351189"/>
            <a:ext cx="4332178" cy="423848"/>
          </a:xfrm>
          <a:prstGeom prst="rect">
            <a:avLst/>
          </a:prstGeom>
          <a:noFill/>
        </p:spPr>
      </p:pic>
      <p:pic>
        <p:nvPicPr>
          <p:cNvPr id="8" name="Image8"/>
          <p:cNvPicPr>
            <a:picLocks noChangeAspect="1"/>
          </p:cNvPicPr>
          <p:nvPr/>
        </p:nvPicPr>
        <p:blipFill>
          <a:blip r:embed="rId4"/>
          <a:stretch>
            <a:fillRect/>
          </a:stretch>
        </p:blipFill>
        <p:spPr>
          <a:xfrm>
            <a:off x="595171" y="6755362"/>
            <a:ext cx="4302418" cy="246172"/>
          </a:xfrm>
          <a:prstGeom prst="rect">
            <a:avLst/>
          </a:prstGeom>
          <a:noFill/>
        </p:spPr>
      </p:pic>
      <p:pic>
        <p:nvPicPr>
          <p:cNvPr id="9" name="Image9"/>
          <p:cNvPicPr>
            <a:picLocks noChangeAspect="1"/>
          </p:cNvPicPr>
          <p:nvPr/>
        </p:nvPicPr>
        <p:blipFill>
          <a:blip r:embed="rId4"/>
          <a:stretch>
            <a:fillRect/>
          </a:stretch>
        </p:blipFill>
        <p:spPr>
          <a:xfrm>
            <a:off x="595171" y="7306081"/>
            <a:ext cx="4302418" cy="246175"/>
          </a:xfrm>
          <a:prstGeom prst="rect">
            <a:avLst/>
          </a:prstGeom>
          <a:noFill/>
        </p:spPr>
      </p:pic>
      <p:pic>
        <p:nvPicPr>
          <p:cNvPr id="10" name="Image10"/>
          <p:cNvPicPr>
            <a:picLocks noChangeAspect="1"/>
          </p:cNvPicPr>
          <p:nvPr/>
        </p:nvPicPr>
        <p:blipFill>
          <a:blip r:embed="rId4"/>
          <a:stretch>
            <a:fillRect/>
          </a:stretch>
        </p:blipFill>
        <p:spPr>
          <a:xfrm>
            <a:off x="645904" y="8176095"/>
            <a:ext cx="4302419" cy="246173"/>
          </a:xfrm>
          <a:prstGeom prst="rect">
            <a:avLst/>
          </a:prstGeom>
          <a:noFill/>
        </p:spPr>
      </p:pic>
      <p:pic>
        <p:nvPicPr>
          <p:cNvPr id="13" name="Image13"/>
          <p:cNvPicPr>
            <a:picLocks noChangeAspect="1"/>
          </p:cNvPicPr>
          <p:nvPr/>
        </p:nvPicPr>
        <p:blipFill>
          <a:blip r:embed="rId4"/>
          <a:stretch>
            <a:fillRect/>
          </a:stretch>
        </p:blipFill>
        <p:spPr>
          <a:xfrm>
            <a:off x="5155205" y="6780762"/>
            <a:ext cx="4302417" cy="246174"/>
          </a:xfrm>
          <a:prstGeom prst="rect">
            <a:avLst/>
          </a:prstGeom>
          <a:noFill/>
        </p:spPr>
      </p:pic>
      <p:pic>
        <p:nvPicPr>
          <p:cNvPr id="15" name="Image15"/>
          <p:cNvPicPr>
            <a:picLocks noChangeAspect="1"/>
          </p:cNvPicPr>
          <p:nvPr/>
        </p:nvPicPr>
        <p:blipFill>
          <a:blip r:embed="rId4"/>
          <a:stretch>
            <a:fillRect/>
          </a:stretch>
        </p:blipFill>
        <p:spPr>
          <a:xfrm>
            <a:off x="5172431" y="8071283"/>
            <a:ext cx="4302419" cy="303738"/>
          </a:xfrm>
          <a:prstGeom prst="rect">
            <a:avLst/>
          </a:prstGeom>
          <a:noFill/>
        </p:spPr>
      </p:pic>
      <p:sp>
        <p:nvSpPr>
          <p:cNvPr id="25" name="Text Box25"/>
          <p:cNvSpPr txBox="1"/>
          <p:nvPr/>
        </p:nvSpPr>
        <p:spPr>
          <a:xfrm>
            <a:off x="565409" y="11991378"/>
            <a:ext cx="8909441" cy="453686"/>
          </a:xfrm>
          <a:prstGeom prst="rect">
            <a:avLst/>
          </a:prstGeom>
          <a:solidFill>
            <a:srgbClr val="88C6C6"/>
          </a:solidFill>
        </p:spPr>
        <p:txBody>
          <a:bodyPr wrap="square" lIns="0" tIns="0" rIns="0" rtlCol="0">
            <a:spAutoFit/>
          </a:bodyPr>
          <a:lstStyle/>
          <a:p>
            <a:pPr marL="3690539" algn="l" rtl="0">
              <a:lnSpc>
                <a:spcPts val="2749"/>
              </a:lnSpc>
              <a:spcBef>
                <a:spcPts val="417"/>
              </a:spcBef>
            </a:pPr>
            <a:r>
              <a:rPr lang="en-US" altLang="zh-CN" sz="2300" b="1" spc="157">
                <a:solidFill>
                  <a:srgbClr val="FFFFFF"/>
                </a:solidFill>
                <a:latin typeface="Bodoni MT"/>
                <a:ea typeface="Bodoni MT"/>
                <a:cs typeface="Bodoni MT"/>
              </a:rPr>
              <a:t>Fu</a:t>
            </a:r>
            <a:r>
              <a:rPr lang="en-US" altLang="zh-CN" sz="2300" b="1" spc="-328">
                <a:solidFill>
                  <a:srgbClr val="FFFFFF"/>
                </a:solidFill>
                <a:latin typeface="Bodoni MT"/>
                <a:ea typeface="Bodoni MT"/>
                <a:cs typeface="Bodoni MT"/>
              </a:rPr>
              <a:t> </a:t>
            </a:r>
            <a:r>
              <a:rPr lang="en-US" altLang="zh-CN" sz="2300" b="1" spc="0">
                <a:solidFill>
                  <a:srgbClr val="FFFFFF"/>
                </a:solidFill>
                <a:latin typeface="Bodoni MT"/>
                <a:ea typeface="Bodoni MT"/>
                <a:cs typeface="Bodoni MT"/>
              </a:rPr>
              <a:t>n</a:t>
            </a:r>
            <a:r>
              <a:rPr lang="en-US" altLang="zh-CN" sz="2300" b="1" spc="571">
                <a:solidFill>
                  <a:srgbClr val="FFFFFF"/>
                </a:solidFill>
                <a:latin typeface="Bodoni MT"/>
                <a:ea typeface="Bodoni MT"/>
                <a:cs typeface="Bodoni MT"/>
              </a:rPr>
              <a:t> </a:t>
            </a:r>
            <a:r>
              <a:rPr lang="en-US" altLang="zh-CN" sz="2300" b="1" spc="-74">
                <a:solidFill>
                  <a:srgbClr val="FFFFFF"/>
                </a:solidFill>
                <a:latin typeface="Bodoni MT"/>
                <a:ea typeface="Bodoni MT"/>
                <a:cs typeface="Bodoni MT"/>
              </a:rPr>
              <a:t>F</a:t>
            </a:r>
            <a:r>
              <a:rPr lang="en-US" altLang="zh-CN" sz="2300" b="1" spc="-178">
                <a:solidFill>
                  <a:srgbClr val="FFFFFF"/>
                </a:solidFill>
                <a:latin typeface="Bodoni MT"/>
                <a:ea typeface="Bodoni MT"/>
                <a:cs typeface="Bodoni MT"/>
              </a:rPr>
              <a:t> </a:t>
            </a:r>
            <a:r>
              <a:rPr lang="en-US" altLang="zh-CN" sz="2300" b="1" spc="-104">
                <a:solidFill>
                  <a:srgbClr val="FFFFFF"/>
                </a:solidFill>
                <a:latin typeface="Bodoni MT"/>
                <a:ea typeface="Bodoni MT"/>
                <a:cs typeface="Bodoni MT"/>
              </a:rPr>
              <a:t>a</a:t>
            </a:r>
            <a:r>
              <a:rPr lang="en-US" altLang="zh-CN" sz="2300" b="1" spc="-171">
                <a:solidFill>
                  <a:srgbClr val="FFFFFF"/>
                </a:solidFill>
                <a:latin typeface="Bodoni MT"/>
                <a:ea typeface="Bodoni MT"/>
                <a:cs typeface="Bodoni MT"/>
              </a:rPr>
              <a:t> </a:t>
            </a:r>
            <a:r>
              <a:rPr lang="en-US" altLang="zh-CN" sz="2300" b="1" spc="-45">
                <a:solidFill>
                  <a:srgbClr val="FFFFFF"/>
                </a:solidFill>
                <a:latin typeface="Bodoni MT"/>
                <a:ea typeface="Bodoni MT"/>
                <a:cs typeface="Bodoni MT"/>
              </a:rPr>
              <a:t>c</a:t>
            </a:r>
            <a:r>
              <a:rPr lang="en-US" altLang="zh-CN" sz="2300" b="1" spc="-171">
                <a:solidFill>
                  <a:srgbClr val="FFFFFF"/>
                </a:solidFill>
                <a:latin typeface="Bodoni MT"/>
                <a:ea typeface="Bodoni MT"/>
                <a:cs typeface="Bodoni MT"/>
              </a:rPr>
              <a:t> </a:t>
            </a:r>
            <a:r>
              <a:rPr lang="en-US" altLang="zh-CN" sz="2300" b="1" spc="-17">
                <a:solidFill>
                  <a:srgbClr val="FFFFFF"/>
                </a:solidFill>
                <a:latin typeface="Bodoni MT"/>
                <a:ea typeface="Bodoni MT"/>
                <a:cs typeface="Bodoni MT"/>
              </a:rPr>
              <a:t>t</a:t>
            </a:r>
            <a:r>
              <a:rPr lang="en-US" altLang="zh-CN" sz="2300" b="1" spc="-175">
                <a:solidFill>
                  <a:srgbClr val="FFFFFF"/>
                </a:solidFill>
                <a:latin typeface="Bodoni MT"/>
                <a:ea typeface="Bodoni MT"/>
                <a:cs typeface="Bodoni MT"/>
              </a:rPr>
              <a:t> </a:t>
            </a:r>
            <a:r>
              <a:rPr lang="en-US" altLang="zh-CN" sz="2300" b="1" spc="-48">
                <a:solidFill>
                  <a:srgbClr val="FFFFFF"/>
                </a:solidFill>
                <a:latin typeface="Bodoni MT"/>
                <a:ea typeface="Bodoni MT"/>
                <a:cs typeface="Bodoni MT"/>
              </a:rPr>
              <a:t>s</a:t>
            </a:r>
            <a:endParaRPr lang="en-US" altLang="zh-CN" sz="2300">
              <a:latin typeface="Bodoni MT"/>
              <a:ea typeface="Bodoni MT"/>
              <a:cs typeface="Bodoni MT"/>
            </a:endParaRPr>
          </a:p>
        </p:txBody>
      </p:sp>
      <p:sp>
        <p:nvSpPr>
          <p:cNvPr id="26" name="Text Box26"/>
          <p:cNvSpPr txBox="1"/>
          <p:nvPr/>
        </p:nvSpPr>
        <p:spPr>
          <a:xfrm>
            <a:off x="678856" y="9345104"/>
            <a:ext cx="121285" cy="184418"/>
          </a:xfrm>
          <a:prstGeom prst="rect">
            <a:avLst/>
          </a:prstGeom>
        </p:spPr>
        <p:txBody>
          <a:bodyPr wrap="square" lIns="0" tIns="0" rIns="0" rtlCol="0">
            <a:spAutoFit/>
          </a:bodyPr>
          <a:lstStyle/>
          <a:p>
            <a:pPr algn="l" rtl="0">
              <a:lnSpc>
                <a:spcPts val="1452"/>
              </a:lnSpc>
            </a:pPr>
            <a:r>
              <a:rPr lang="en-US" altLang="zh-CN" sz="1300" spc="0">
                <a:solidFill>
                  <a:srgbClr val="000000"/>
                </a:solidFill>
                <a:latin typeface="Arial"/>
                <a:ea typeface="Arial"/>
                <a:cs typeface="Arial"/>
              </a:rPr>
              <a:t>•</a:t>
            </a:r>
            <a:endParaRPr lang="en-US" altLang="zh-CN" sz="1300">
              <a:latin typeface="Arial"/>
              <a:ea typeface="Arial"/>
              <a:cs typeface="Arial"/>
            </a:endParaRPr>
          </a:p>
        </p:txBody>
      </p:sp>
      <p:sp>
        <p:nvSpPr>
          <p:cNvPr id="27" name="Text Box27"/>
          <p:cNvSpPr txBox="1"/>
          <p:nvPr/>
        </p:nvSpPr>
        <p:spPr>
          <a:xfrm>
            <a:off x="909459" y="9333346"/>
            <a:ext cx="3200497" cy="247440"/>
          </a:xfrm>
          <a:prstGeom prst="rect">
            <a:avLst/>
          </a:prstGeom>
        </p:spPr>
        <p:txBody>
          <a:bodyPr wrap="square" lIns="0" tIns="0" rIns="0" rtlCol="0">
            <a:spAutoFit/>
          </a:bodyPr>
          <a:lstStyle/>
          <a:p>
            <a:pPr algn="l" rtl="0">
              <a:lnSpc>
                <a:spcPts val="1729"/>
              </a:lnSpc>
            </a:pPr>
            <a:r>
              <a:rPr lang="en-US" altLang="zh-CN" sz="1300" spc="-40">
                <a:solidFill>
                  <a:srgbClr val="000000"/>
                </a:solidFill>
                <a:latin typeface="Segoe UI"/>
                <a:ea typeface="Segoe UI"/>
                <a:cs typeface="Segoe UI"/>
              </a:rPr>
              <a:t>Contains water throughout the entire year </a:t>
            </a:r>
            <a:endParaRPr lang="en-US" altLang="zh-CN" sz="1300">
              <a:latin typeface="Segoe UI"/>
              <a:ea typeface="Segoe UI"/>
              <a:cs typeface="Segoe UI"/>
            </a:endParaRPr>
          </a:p>
        </p:txBody>
      </p:sp>
      <p:sp>
        <p:nvSpPr>
          <p:cNvPr id="28" name="Text Box28"/>
          <p:cNvSpPr txBox="1"/>
          <p:nvPr/>
        </p:nvSpPr>
        <p:spPr>
          <a:xfrm>
            <a:off x="-1" y="14909044"/>
            <a:ext cx="10058399" cy="648506"/>
          </a:xfrm>
          <a:prstGeom prst="rect">
            <a:avLst/>
          </a:prstGeom>
          <a:solidFill>
            <a:srgbClr val="354387"/>
          </a:solidFill>
        </p:spPr>
        <p:txBody>
          <a:bodyPr wrap="square" lIns="0" tIns="0" rIns="0" rtlCol="0">
            <a:spAutoFit/>
          </a:bodyPr>
          <a:lstStyle/>
          <a:p>
            <a:pPr marL="784679" algn="l" rtl="0">
              <a:lnSpc>
                <a:spcPts val="1563"/>
              </a:lnSpc>
            </a:pPr>
            <a:endParaRPr lang="en-US" altLang="zh-CN"/>
          </a:p>
          <a:p>
            <a:pPr marL="784679" algn="ctr" rtl="0">
              <a:lnSpc>
                <a:spcPts val="1563"/>
              </a:lnSpc>
            </a:pPr>
            <a:r>
              <a:rPr lang="en-US" altLang="zh-CN" sz="1300">
                <a:solidFill>
                  <a:srgbClr val="FFFFFF"/>
                </a:solidFill>
                <a:latin typeface="Arial"/>
                <a:ea typeface="Arial"/>
                <a:cs typeface="Arial"/>
              </a:rPr>
              <a:t>MaciasWildlifeSociety.org | The Macias Wildlife Society is a 501(c)(3) corporation. All donations are tax deductible | PO Box 366002, Bonita Springs, FL 34136</a:t>
            </a:r>
            <a:endParaRPr lang="en-US" altLang="zh-CN" sz="1300">
              <a:latin typeface="Arial"/>
              <a:ea typeface="Arial"/>
              <a:cs typeface="Arial"/>
            </a:endParaRPr>
          </a:p>
        </p:txBody>
      </p:sp>
      <p:sp>
        <p:nvSpPr>
          <p:cNvPr id="29" name="Text Box29"/>
          <p:cNvSpPr txBox="1"/>
          <p:nvPr/>
        </p:nvSpPr>
        <p:spPr>
          <a:xfrm>
            <a:off x="678856" y="6790881"/>
            <a:ext cx="121285" cy="184417"/>
          </a:xfrm>
          <a:prstGeom prst="rect">
            <a:avLst/>
          </a:prstGeom>
        </p:spPr>
        <p:txBody>
          <a:bodyPr wrap="square" lIns="0" tIns="0" rIns="0" rtlCol="0">
            <a:spAutoFit/>
          </a:bodyPr>
          <a:lstStyle/>
          <a:p>
            <a:pPr algn="l" rtl="0">
              <a:lnSpc>
                <a:spcPts val="1452"/>
              </a:lnSpc>
            </a:pPr>
            <a:r>
              <a:rPr lang="en-US" altLang="zh-CN" sz="1300" spc="0">
                <a:solidFill>
                  <a:srgbClr val="000000"/>
                </a:solidFill>
                <a:latin typeface="Arial"/>
                <a:ea typeface="Arial"/>
                <a:cs typeface="Arial"/>
              </a:rPr>
              <a:t>•</a:t>
            </a:r>
            <a:endParaRPr lang="en-US" altLang="zh-CN" sz="1300">
              <a:latin typeface="Arial"/>
              <a:ea typeface="Arial"/>
              <a:cs typeface="Arial"/>
            </a:endParaRPr>
          </a:p>
        </p:txBody>
      </p:sp>
      <p:sp>
        <p:nvSpPr>
          <p:cNvPr id="30" name="Text Box30"/>
          <p:cNvSpPr txBox="1"/>
          <p:nvPr/>
        </p:nvSpPr>
        <p:spPr>
          <a:xfrm>
            <a:off x="890058" y="6762560"/>
            <a:ext cx="3013285" cy="247440"/>
          </a:xfrm>
          <a:prstGeom prst="rect">
            <a:avLst/>
          </a:prstGeom>
        </p:spPr>
        <p:txBody>
          <a:bodyPr wrap="square" lIns="0" tIns="0" rIns="0" rtlCol="0">
            <a:spAutoFit/>
          </a:bodyPr>
          <a:lstStyle/>
          <a:p>
            <a:pPr algn="l" rtl="0">
              <a:lnSpc>
                <a:spcPts val="1729"/>
              </a:lnSpc>
            </a:pPr>
            <a:r>
              <a:rPr lang="en-US" altLang="zh-CN" sz="1300" spc="-40">
                <a:solidFill>
                  <a:srgbClr val="000000"/>
                </a:solidFill>
                <a:latin typeface="Segoe UI"/>
                <a:ea typeface="Segoe UI"/>
                <a:cs typeface="Segoe UI"/>
              </a:rPr>
              <a:t>Dominated by grasses, sedges, and rushes</a:t>
            </a:r>
            <a:endParaRPr lang="en-US" altLang="zh-CN" sz="1300">
              <a:latin typeface="Segoe UI"/>
              <a:ea typeface="Segoe UI"/>
              <a:cs typeface="Segoe UI"/>
            </a:endParaRPr>
          </a:p>
        </p:txBody>
      </p:sp>
      <p:sp>
        <p:nvSpPr>
          <p:cNvPr id="31" name="Text Box31"/>
          <p:cNvSpPr txBox="1"/>
          <p:nvPr/>
        </p:nvSpPr>
        <p:spPr>
          <a:xfrm>
            <a:off x="678856" y="7336473"/>
            <a:ext cx="121285" cy="184416"/>
          </a:xfrm>
          <a:prstGeom prst="rect">
            <a:avLst/>
          </a:prstGeom>
        </p:spPr>
        <p:txBody>
          <a:bodyPr wrap="square" lIns="0" tIns="0" rIns="0" rtlCol="0">
            <a:spAutoFit/>
          </a:bodyPr>
          <a:lstStyle/>
          <a:p>
            <a:pPr algn="l" rtl="0">
              <a:lnSpc>
                <a:spcPts val="1452"/>
              </a:lnSpc>
            </a:pPr>
            <a:r>
              <a:rPr lang="en-US" altLang="zh-CN" sz="1300" spc="0">
                <a:solidFill>
                  <a:srgbClr val="000000"/>
                </a:solidFill>
                <a:latin typeface="Arial"/>
                <a:ea typeface="Arial"/>
                <a:cs typeface="Arial"/>
              </a:rPr>
              <a:t>•</a:t>
            </a:r>
            <a:endParaRPr lang="en-US" altLang="zh-CN" sz="13002">
              <a:latin typeface="Arial"/>
              <a:ea typeface="Arial"/>
              <a:cs typeface="Arial"/>
            </a:endParaRPr>
          </a:p>
        </p:txBody>
      </p:sp>
      <p:sp>
        <p:nvSpPr>
          <p:cNvPr id="32" name="Text Box32"/>
          <p:cNvSpPr txBox="1"/>
          <p:nvPr/>
        </p:nvSpPr>
        <p:spPr>
          <a:xfrm>
            <a:off x="890059" y="7330640"/>
            <a:ext cx="3013284" cy="247440"/>
          </a:xfrm>
          <a:prstGeom prst="rect">
            <a:avLst/>
          </a:prstGeom>
        </p:spPr>
        <p:txBody>
          <a:bodyPr wrap="square" lIns="0" tIns="0" rIns="0" rtlCol="0">
            <a:spAutoFit/>
          </a:bodyPr>
          <a:lstStyle/>
          <a:p>
            <a:pPr algn="l" rtl="0">
              <a:lnSpc>
                <a:spcPts val="1729"/>
              </a:lnSpc>
            </a:pPr>
            <a:r>
              <a:rPr lang="en-US" altLang="zh-CN" sz="1300">
                <a:latin typeface="Segoe UI"/>
                <a:ea typeface="Segoe UI"/>
                <a:cs typeface="Segoe UI"/>
              </a:rPr>
              <a:t>Contains less than 1/3 tree coverage </a:t>
            </a:r>
          </a:p>
        </p:txBody>
      </p:sp>
      <p:sp>
        <p:nvSpPr>
          <p:cNvPr id="34" name="Text Box34"/>
          <p:cNvSpPr txBox="1"/>
          <p:nvPr/>
        </p:nvSpPr>
        <p:spPr>
          <a:xfrm>
            <a:off x="5266936" y="6806745"/>
            <a:ext cx="121285" cy="184417"/>
          </a:xfrm>
          <a:prstGeom prst="rect">
            <a:avLst/>
          </a:prstGeom>
        </p:spPr>
        <p:txBody>
          <a:bodyPr wrap="square" lIns="0" tIns="0" rIns="0" rtlCol="0">
            <a:spAutoFit/>
          </a:bodyPr>
          <a:lstStyle/>
          <a:p>
            <a:pPr algn="l" rtl="0">
              <a:lnSpc>
                <a:spcPts val="1452"/>
              </a:lnSpc>
            </a:pPr>
            <a:r>
              <a:rPr lang="en-US" altLang="zh-CN" sz="1300" spc="0">
                <a:solidFill>
                  <a:srgbClr val="000000"/>
                </a:solidFill>
                <a:latin typeface="Arial"/>
                <a:ea typeface="Arial"/>
                <a:cs typeface="Arial"/>
              </a:rPr>
              <a:t>•</a:t>
            </a:r>
            <a:endParaRPr lang="en-US" altLang="zh-CN" sz="1300">
              <a:latin typeface="Arial"/>
              <a:ea typeface="Arial"/>
              <a:cs typeface="Arial"/>
            </a:endParaRPr>
          </a:p>
        </p:txBody>
      </p:sp>
      <p:sp>
        <p:nvSpPr>
          <p:cNvPr id="35" name="Text Box35"/>
          <p:cNvSpPr txBox="1"/>
          <p:nvPr/>
        </p:nvSpPr>
        <p:spPr>
          <a:xfrm>
            <a:off x="5524640" y="6775665"/>
            <a:ext cx="3104960" cy="247440"/>
          </a:xfrm>
          <a:prstGeom prst="rect">
            <a:avLst/>
          </a:prstGeom>
        </p:spPr>
        <p:txBody>
          <a:bodyPr wrap="square" lIns="0" tIns="0" rIns="0" rtlCol="0">
            <a:spAutoFit/>
          </a:bodyPr>
          <a:lstStyle/>
          <a:p>
            <a:pPr algn="l" rtl="0">
              <a:lnSpc>
                <a:spcPts val="1729"/>
              </a:lnSpc>
            </a:pPr>
            <a:r>
              <a:rPr lang="en-US" altLang="zh-CN" sz="1300">
                <a:solidFill>
                  <a:srgbClr val="000000"/>
                </a:solidFill>
                <a:latin typeface="Segoe UI"/>
                <a:ea typeface="Segoe UI"/>
                <a:cs typeface="Segoe UI"/>
              </a:rPr>
              <a:t>Dominated by trees and woody vegetation </a:t>
            </a:r>
            <a:endParaRPr lang="en-US" altLang="zh-CN" sz="1300">
              <a:latin typeface="Segoe UI"/>
              <a:ea typeface="Segoe UI"/>
              <a:cs typeface="Segoe UI"/>
            </a:endParaRPr>
          </a:p>
        </p:txBody>
      </p:sp>
      <p:sp>
        <p:nvSpPr>
          <p:cNvPr id="36" name="Text Box36"/>
          <p:cNvSpPr txBox="1"/>
          <p:nvPr/>
        </p:nvSpPr>
        <p:spPr>
          <a:xfrm>
            <a:off x="5238890" y="7363904"/>
            <a:ext cx="121285" cy="184417"/>
          </a:xfrm>
          <a:prstGeom prst="rect">
            <a:avLst/>
          </a:prstGeom>
        </p:spPr>
        <p:txBody>
          <a:bodyPr wrap="square" lIns="0" tIns="0" rIns="0" rtlCol="0">
            <a:spAutoFit/>
          </a:bodyPr>
          <a:lstStyle/>
          <a:p>
            <a:pPr algn="l" rtl="0">
              <a:lnSpc>
                <a:spcPts val="1452"/>
              </a:lnSpc>
            </a:pPr>
            <a:r>
              <a:rPr lang="en-US" altLang="zh-CN" sz="1300" spc="0">
                <a:solidFill>
                  <a:srgbClr val="000000"/>
                </a:solidFill>
                <a:latin typeface="Arial"/>
                <a:ea typeface="Arial"/>
                <a:cs typeface="Arial"/>
              </a:rPr>
              <a:t>•</a:t>
            </a:r>
            <a:endParaRPr lang="en-US" altLang="zh-CN" sz="1300">
              <a:latin typeface="Arial"/>
              <a:ea typeface="Arial"/>
              <a:cs typeface="Arial"/>
            </a:endParaRPr>
          </a:p>
        </p:txBody>
      </p:sp>
      <p:sp>
        <p:nvSpPr>
          <p:cNvPr id="40" name="Text Box40"/>
          <p:cNvSpPr txBox="1"/>
          <p:nvPr/>
        </p:nvSpPr>
        <p:spPr>
          <a:xfrm>
            <a:off x="623455" y="2805545"/>
            <a:ext cx="3541649" cy="315471"/>
          </a:xfrm>
          <a:prstGeom prst="rect">
            <a:avLst/>
          </a:prstGeom>
        </p:spPr>
        <p:txBody>
          <a:bodyPr wrap="square" lIns="0" tIns="0" rIns="0" rtlCol="0">
            <a:spAutoFit/>
          </a:bodyPr>
          <a:lstStyle/>
          <a:p>
            <a:pPr algn="l" rtl="0">
              <a:lnSpc>
                <a:spcPts val="2106"/>
              </a:lnSpc>
            </a:pPr>
            <a:r>
              <a:rPr lang="en-US" altLang="zh-CN" u="sng" spc="100">
                <a:solidFill>
                  <a:srgbClr val="354387"/>
                </a:solidFill>
                <a:latin typeface="Bodoni MT" panose="02070603080606020203" pitchFamily="18" charset="0"/>
                <a:ea typeface="Arial"/>
                <a:cs typeface="Arial"/>
              </a:rPr>
              <a:t>What are Wetlands? </a:t>
            </a:r>
            <a:endParaRPr lang="en-US" altLang="zh-CN" u="sng" spc="100">
              <a:latin typeface="Bodoni MT" panose="02070603080606020203" pitchFamily="18" charset="0"/>
              <a:ea typeface="Arial"/>
              <a:cs typeface="Arial"/>
            </a:endParaRPr>
          </a:p>
        </p:txBody>
      </p:sp>
      <p:sp>
        <p:nvSpPr>
          <p:cNvPr id="41" name="Text Box41"/>
          <p:cNvSpPr txBox="1"/>
          <p:nvPr/>
        </p:nvSpPr>
        <p:spPr>
          <a:xfrm>
            <a:off x="650772" y="3171902"/>
            <a:ext cx="3788908" cy="897938"/>
          </a:xfrm>
          <a:prstGeom prst="rect">
            <a:avLst/>
          </a:prstGeom>
        </p:spPr>
        <p:txBody>
          <a:bodyPr wrap="square" lIns="0" tIns="0" rIns="0" rtlCol="0">
            <a:spAutoFit/>
          </a:bodyPr>
          <a:lstStyle/>
          <a:p>
            <a:pPr algn="l" rtl="0">
              <a:lnSpc>
                <a:spcPts val="2261"/>
              </a:lnSpc>
            </a:pPr>
            <a:r>
              <a:rPr lang="en-US" altLang="zh-CN" sz="1400" spc="-44">
                <a:solidFill>
                  <a:srgbClr val="535353"/>
                </a:solidFill>
                <a:latin typeface="Segoe UI"/>
                <a:ea typeface="Segoe UI"/>
                <a:cs typeface="Segoe UI"/>
              </a:rPr>
              <a:t>Wetlands are diverse freshwater ecosystems that are saturated with water either seasonally or permanently. </a:t>
            </a:r>
            <a:endParaRPr lang="en-US" altLang="zh-CN" sz="1400">
              <a:latin typeface="Segoe UI"/>
              <a:ea typeface="Segoe UI"/>
              <a:cs typeface="Segoe UI"/>
            </a:endParaRPr>
          </a:p>
        </p:txBody>
      </p:sp>
      <p:sp>
        <p:nvSpPr>
          <p:cNvPr id="44" name="Text Box44"/>
          <p:cNvSpPr txBox="1"/>
          <p:nvPr/>
        </p:nvSpPr>
        <p:spPr>
          <a:xfrm>
            <a:off x="5155205" y="6006995"/>
            <a:ext cx="2992442" cy="200055"/>
          </a:xfrm>
          <a:prstGeom prst="rect">
            <a:avLst/>
          </a:prstGeom>
        </p:spPr>
        <p:txBody>
          <a:bodyPr wrap="square" lIns="0" tIns="0" rIns="0" rtlCol="0">
            <a:spAutoFit/>
          </a:bodyPr>
          <a:lstStyle/>
          <a:p>
            <a:pPr algn="l" rtl="0">
              <a:lnSpc>
                <a:spcPts val="1197"/>
              </a:lnSpc>
            </a:pPr>
            <a:r>
              <a:rPr lang="en-US" altLang="zh-CN" sz="1100" spc="-26">
                <a:solidFill>
                  <a:srgbClr val="000000"/>
                </a:solidFill>
                <a:latin typeface="Segoe UI"/>
                <a:ea typeface="Segoe UI"/>
                <a:cs typeface="Segoe UI"/>
              </a:rPr>
              <a:t>Wetland Birds Foraging in Bonita Bay </a:t>
            </a:r>
            <a:endParaRPr lang="en-US" altLang="zh-CN" sz="900">
              <a:latin typeface="Segoe UI"/>
              <a:ea typeface="Segoe UI"/>
              <a:cs typeface="Segoe UI"/>
            </a:endParaRPr>
          </a:p>
        </p:txBody>
      </p:sp>
      <p:sp>
        <p:nvSpPr>
          <p:cNvPr id="45" name="Text Box45"/>
          <p:cNvSpPr txBox="1"/>
          <p:nvPr/>
        </p:nvSpPr>
        <p:spPr>
          <a:xfrm>
            <a:off x="653934" y="6335878"/>
            <a:ext cx="9095276" cy="303738"/>
          </a:xfrm>
          <a:prstGeom prst="rect">
            <a:avLst/>
          </a:prstGeom>
        </p:spPr>
        <p:txBody>
          <a:bodyPr wrap="square" lIns="0" tIns="0" rIns="0" rtlCol="0">
            <a:spAutoFit/>
          </a:bodyPr>
          <a:lstStyle/>
          <a:p>
            <a:pPr algn="l" rtl="0">
              <a:lnSpc>
                <a:spcPts val="2043"/>
              </a:lnSpc>
            </a:pPr>
            <a:r>
              <a:rPr lang="en-US" altLang="zh-CN" u="sng" spc="100">
                <a:solidFill>
                  <a:srgbClr val="354387"/>
                </a:solidFill>
                <a:latin typeface="Bodoni MT" panose="02070603080606020203" pitchFamily="18" charset="0"/>
                <a:ea typeface="Arial"/>
                <a:cs typeface="Arial"/>
              </a:rPr>
              <a:t>Herbaceous Wetlands/ Marshes</a:t>
            </a:r>
            <a:r>
              <a:rPr lang="en-US" altLang="zh-CN" spc="100">
                <a:solidFill>
                  <a:srgbClr val="354387"/>
                </a:solidFill>
                <a:latin typeface="Bodoni MT" panose="02070603080606020203" pitchFamily="18" charset="0"/>
                <a:ea typeface="Arial"/>
                <a:cs typeface="Arial"/>
              </a:rPr>
              <a:t>                  </a:t>
            </a:r>
            <a:r>
              <a:rPr lang="en-US" altLang="zh-CN" u="sng" spc="100">
                <a:solidFill>
                  <a:srgbClr val="354387"/>
                </a:solidFill>
                <a:latin typeface="Bodoni MT" panose="02070603080606020203" pitchFamily="18" charset="0"/>
                <a:ea typeface="Arial"/>
                <a:cs typeface="Arial"/>
              </a:rPr>
              <a:t>Forested Wetlands/Swamps</a:t>
            </a:r>
            <a:endParaRPr lang="en-US" altLang="zh-CN" u="sng" spc="100">
              <a:latin typeface="Bodoni MT" panose="02070603080606020203" pitchFamily="18" charset="0"/>
              <a:ea typeface="Arial"/>
              <a:cs typeface="Arial"/>
            </a:endParaRPr>
          </a:p>
        </p:txBody>
      </p:sp>
      <p:sp>
        <p:nvSpPr>
          <p:cNvPr id="46" name="Text Box46"/>
          <p:cNvSpPr txBox="1"/>
          <p:nvPr/>
        </p:nvSpPr>
        <p:spPr>
          <a:xfrm>
            <a:off x="678856" y="7059104"/>
            <a:ext cx="95885" cy="184417"/>
          </a:xfrm>
          <a:prstGeom prst="rect">
            <a:avLst/>
          </a:prstGeom>
        </p:spPr>
        <p:txBody>
          <a:bodyPr wrap="square" lIns="0" tIns="0" rIns="0" rtlCol="0">
            <a:spAutoFit/>
          </a:bodyPr>
          <a:lstStyle/>
          <a:p>
            <a:pPr algn="l" rtl="0">
              <a:lnSpc>
                <a:spcPts val="1452"/>
              </a:lnSpc>
            </a:pPr>
            <a:r>
              <a:rPr lang="en-US" altLang="zh-CN" sz="1300" spc="0">
                <a:solidFill>
                  <a:srgbClr val="000000"/>
                </a:solidFill>
                <a:latin typeface="Arial"/>
                <a:ea typeface="Arial"/>
                <a:cs typeface="Arial"/>
              </a:rPr>
              <a:t>•</a:t>
            </a:r>
            <a:endParaRPr lang="en-US" altLang="zh-CN" sz="1300">
              <a:latin typeface="Arial"/>
              <a:ea typeface="Arial"/>
              <a:cs typeface="Arial"/>
            </a:endParaRPr>
          </a:p>
        </p:txBody>
      </p:sp>
      <p:sp>
        <p:nvSpPr>
          <p:cNvPr id="48" name="Text Box48"/>
          <p:cNvSpPr txBox="1"/>
          <p:nvPr/>
        </p:nvSpPr>
        <p:spPr>
          <a:xfrm>
            <a:off x="678856" y="7647225"/>
            <a:ext cx="95885" cy="184417"/>
          </a:xfrm>
          <a:prstGeom prst="rect">
            <a:avLst/>
          </a:prstGeom>
        </p:spPr>
        <p:txBody>
          <a:bodyPr wrap="square" lIns="0" tIns="0" rIns="0" rtlCol="0">
            <a:spAutoFit/>
          </a:bodyPr>
          <a:lstStyle/>
          <a:p>
            <a:pPr algn="l" rtl="0">
              <a:lnSpc>
                <a:spcPts val="1452"/>
              </a:lnSpc>
            </a:pPr>
            <a:r>
              <a:rPr lang="en-US" altLang="zh-CN" sz="1300" spc="0">
                <a:solidFill>
                  <a:srgbClr val="000000"/>
                </a:solidFill>
                <a:latin typeface="Arial"/>
                <a:ea typeface="Arial"/>
                <a:cs typeface="Arial"/>
              </a:rPr>
              <a:t>•</a:t>
            </a:r>
            <a:endParaRPr lang="en-US" altLang="zh-CN" sz="1300">
              <a:latin typeface="Arial"/>
              <a:ea typeface="Arial"/>
              <a:cs typeface="Arial"/>
            </a:endParaRPr>
          </a:p>
        </p:txBody>
      </p:sp>
      <p:sp>
        <p:nvSpPr>
          <p:cNvPr id="49" name="Text Box49"/>
          <p:cNvSpPr txBox="1"/>
          <p:nvPr/>
        </p:nvSpPr>
        <p:spPr>
          <a:xfrm>
            <a:off x="687255" y="8203810"/>
            <a:ext cx="95885" cy="184417"/>
          </a:xfrm>
          <a:prstGeom prst="rect">
            <a:avLst/>
          </a:prstGeom>
        </p:spPr>
        <p:txBody>
          <a:bodyPr wrap="square" lIns="0" tIns="0" rIns="0" rtlCol="0">
            <a:spAutoFit/>
          </a:bodyPr>
          <a:lstStyle/>
          <a:p>
            <a:pPr algn="l" rtl="0">
              <a:lnSpc>
                <a:spcPts val="1452"/>
              </a:lnSpc>
            </a:pPr>
            <a:r>
              <a:rPr lang="en-US" altLang="zh-CN" sz="1300" spc="0">
                <a:solidFill>
                  <a:srgbClr val="000000"/>
                </a:solidFill>
                <a:latin typeface="Arial"/>
                <a:ea typeface="Arial"/>
                <a:cs typeface="Arial"/>
              </a:rPr>
              <a:t>•</a:t>
            </a:r>
            <a:endParaRPr lang="en-US" altLang="zh-CN" sz="1300">
              <a:latin typeface="Arial"/>
              <a:ea typeface="Arial"/>
              <a:cs typeface="Arial"/>
            </a:endParaRPr>
          </a:p>
        </p:txBody>
      </p:sp>
      <p:sp>
        <p:nvSpPr>
          <p:cNvPr id="53" name="Text Box53"/>
          <p:cNvSpPr txBox="1"/>
          <p:nvPr/>
        </p:nvSpPr>
        <p:spPr>
          <a:xfrm>
            <a:off x="890058" y="8199475"/>
            <a:ext cx="3472177" cy="465448"/>
          </a:xfrm>
          <a:prstGeom prst="rect">
            <a:avLst/>
          </a:prstGeom>
        </p:spPr>
        <p:txBody>
          <a:bodyPr wrap="square" lIns="0" tIns="0" rIns="0" rtlCol="0">
            <a:spAutoFit/>
          </a:bodyPr>
          <a:lstStyle/>
          <a:p>
            <a:pPr algn="l" rtl="0">
              <a:lnSpc>
                <a:spcPts val="1729"/>
              </a:lnSpc>
            </a:pPr>
            <a:r>
              <a:rPr lang="en-US" altLang="zh-CN" sz="1300">
                <a:latin typeface="Segoe UI"/>
                <a:ea typeface="Segoe UI"/>
                <a:cs typeface="Segoe UI"/>
              </a:rPr>
              <a:t>These wetlands can often be called “meadows” or “wet prairie”</a:t>
            </a:r>
          </a:p>
        </p:txBody>
      </p:sp>
      <p:sp>
        <p:nvSpPr>
          <p:cNvPr id="54" name="Text Box54"/>
          <p:cNvSpPr txBox="1"/>
          <p:nvPr/>
        </p:nvSpPr>
        <p:spPr>
          <a:xfrm>
            <a:off x="890318" y="7036630"/>
            <a:ext cx="2634241" cy="247440"/>
          </a:xfrm>
          <a:prstGeom prst="rect">
            <a:avLst/>
          </a:prstGeom>
        </p:spPr>
        <p:txBody>
          <a:bodyPr wrap="square" lIns="0" tIns="0" rIns="0" rtlCol="0">
            <a:spAutoFit/>
          </a:bodyPr>
          <a:lstStyle/>
          <a:p>
            <a:pPr algn="l" rtl="0">
              <a:lnSpc>
                <a:spcPts val="1729"/>
              </a:lnSpc>
            </a:pPr>
            <a:r>
              <a:rPr lang="en-US" altLang="zh-CN" sz="1300" spc="-37">
                <a:solidFill>
                  <a:srgbClr val="000000"/>
                </a:solidFill>
                <a:latin typeface="Segoe UI"/>
                <a:ea typeface="Segoe UI"/>
                <a:cs typeface="Segoe UI"/>
              </a:rPr>
              <a:t>Vegetation coverage is very dense </a:t>
            </a:r>
            <a:endParaRPr lang="en-US" altLang="zh-CN" sz="1300">
              <a:latin typeface="Segoe UI"/>
              <a:ea typeface="Segoe UI"/>
              <a:cs typeface="Segoe UI"/>
            </a:endParaRPr>
          </a:p>
        </p:txBody>
      </p:sp>
      <p:sp>
        <p:nvSpPr>
          <p:cNvPr id="55" name="Text Box55"/>
          <p:cNvSpPr txBox="1"/>
          <p:nvPr/>
        </p:nvSpPr>
        <p:spPr>
          <a:xfrm>
            <a:off x="5264290" y="7059104"/>
            <a:ext cx="95885" cy="184416"/>
          </a:xfrm>
          <a:prstGeom prst="rect">
            <a:avLst/>
          </a:prstGeom>
        </p:spPr>
        <p:txBody>
          <a:bodyPr wrap="square" lIns="0" tIns="0" rIns="0" rtlCol="0">
            <a:spAutoFit/>
          </a:bodyPr>
          <a:lstStyle/>
          <a:p>
            <a:pPr algn="l" rtl="0">
              <a:lnSpc>
                <a:spcPts val="1452"/>
              </a:lnSpc>
            </a:pPr>
            <a:r>
              <a:rPr lang="en-US" altLang="zh-CN" sz="1300" spc="0">
                <a:solidFill>
                  <a:srgbClr val="000000"/>
                </a:solidFill>
                <a:latin typeface="Arial"/>
                <a:ea typeface="Arial"/>
                <a:cs typeface="Arial"/>
              </a:rPr>
              <a:t>•</a:t>
            </a:r>
            <a:endParaRPr lang="en-US" altLang="zh-CN" sz="1300">
              <a:latin typeface="Arial"/>
              <a:ea typeface="Arial"/>
              <a:cs typeface="Arial"/>
            </a:endParaRPr>
          </a:p>
        </p:txBody>
      </p:sp>
      <p:sp>
        <p:nvSpPr>
          <p:cNvPr id="57" name="Text Box57"/>
          <p:cNvSpPr txBox="1"/>
          <p:nvPr/>
        </p:nvSpPr>
        <p:spPr>
          <a:xfrm>
            <a:off x="5279635" y="7610941"/>
            <a:ext cx="95885" cy="184416"/>
          </a:xfrm>
          <a:prstGeom prst="rect">
            <a:avLst/>
          </a:prstGeom>
        </p:spPr>
        <p:txBody>
          <a:bodyPr wrap="square" lIns="0" tIns="0" rIns="0" rtlCol="0">
            <a:spAutoFit/>
          </a:bodyPr>
          <a:lstStyle/>
          <a:p>
            <a:pPr algn="l" rtl="0">
              <a:lnSpc>
                <a:spcPts val="1452"/>
              </a:lnSpc>
            </a:pPr>
            <a:r>
              <a:rPr lang="en-US" altLang="zh-CN" sz="1300" spc="0">
                <a:solidFill>
                  <a:srgbClr val="000000"/>
                </a:solidFill>
                <a:latin typeface="Arial"/>
                <a:ea typeface="Arial"/>
                <a:cs typeface="Arial"/>
              </a:rPr>
              <a:t>•</a:t>
            </a:r>
            <a:endParaRPr lang="en-US" altLang="zh-CN" sz="1300">
              <a:latin typeface="Arial"/>
              <a:ea typeface="Arial"/>
              <a:cs typeface="Arial"/>
            </a:endParaRPr>
          </a:p>
        </p:txBody>
      </p:sp>
      <p:sp>
        <p:nvSpPr>
          <p:cNvPr id="59" name="Text Box59"/>
          <p:cNvSpPr txBox="1"/>
          <p:nvPr/>
        </p:nvSpPr>
        <p:spPr>
          <a:xfrm>
            <a:off x="5285467" y="8139442"/>
            <a:ext cx="95885" cy="184416"/>
          </a:xfrm>
          <a:prstGeom prst="rect">
            <a:avLst/>
          </a:prstGeom>
        </p:spPr>
        <p:txBody>
          <a:bodyPr wrap="square" lIns="0" tIns="0" rIns="0" rtlCol="0">
            <a:spAutoFit/>
          </a:bodyPr>
          <a:lstStyle/>
          <a:p>
            <a:pPr algn="l" rtl="0">
              <a:lnSpc>
                <a:spcPts val="1452"/>
              </a:lnSpc>
            </a:pPr>
            <a:r>
              <a:rPr lang="en-US" altLang="zh-CN" sz="1300" spc="0">
                <a:solidFill>
                  <a:srgbClr val="000000"/>
                </a:solidFill>
                <a:latin typeface="Arial"/>
                <a:ea typeface="Arial"/>
                <a:cs typeface="Arial"/>
              </a:rPr>
              <a:t>•</a:t>
            </a:r>
            <a:endParaRPr lang="en-US" altLang="zh-CN" sz="1300">
              <a:latin typeface="Arial"/>
              <a:ea typeface="Arial"/>
              <a:cs typeface="Arial"/>
            </a:endParaRPr>
          </a:p>
        </p:txBody>
      </p:sp>
      <p:sp>
        <p:nvSpPr>
          <p:cNvPr id="60" name="Text Box60"/>
          <p:cNvSpPr txBox="1"/>
          <p:nvPr/>
        </p:nvSpPr>
        <p:spPr>
          <a:xfrm>
            <a:off x="5522025" y="7045858"/>
            <a:ext cx="3104960" cy="247440"/>
          </a:xfrm>
          <a:prstGeom prst="rect">
            <a:avLst/>
          </a:prstGeom>
        </p:spPr>
        <p:txBody>
          <a:bodyPr wrap="square" lIns="0" tIns="0" rIns="0" rtlCol="0">
            <a:spAutoFit/>
          </a:bodyPr>
          <a:lstStyle/>
          <a:p>
            <a:pPr algn="l" rtl="0">
              <a:lnSpc>
                <a:spcPts val="1729"/>
              </a:lnSpc>
            </a:pPr>
            <a:r>
              <a:rPr lang="en-US" altLang="zh-CN" sz="1300" spc="-40">
                <a:solidFill>
                  <a:srgbClr val="000000"/>
                </a:solidFill>
                <a:latin typeface="Segoe UI"/>
                <a:ea typeface="Segoe UI"/>
                <a:cs typeface="Segoe UI"/>
              </a:rPr>
              <a:t>Contains more than 1/3 tree coverage</a:t>
            </a:r>
            <a:endParaRPr lang="en-US" altLang="zh-CN" sz="13006">
              <a:latin typeface="Segoe UI"/>
              <a:ea typeface="Segoe UI"/>
              <a:cs typeface="Segoe UI"/>
            </a:endParaRPr>
          </a:p>
        </p:txBody>
      </p:sp>
      <p:sp>
        <p:nvSpPr>
          <p:cNvPr id="62" name="Text Box62"/>
          <p:cNvSpPr txBox="1"/>
          <p:nvPr/>
        </p:nvSpPr>
        <p:spPr>
          <a:xfrm>
            <a:off x="5506618" y="7636415"/>
            <a:ext cx="3463290" cy="465448"/>
          </a:xfrm>
          <a:prstGeom prst="rect">
            <a:avLst/>
          </a:prstGeom>
        </p:spPr>
        <p:txBody>
          <a:bodyPr wrap="square" lIns="0" tIns="0" rIns="0" rtlCol="0">
            <a:spAutoFit/>
          </a:bodyPr>
          <a:lstStyle/>
          <a:p>
            <a:pPr algn="l" rtl="0">
              <a:lnSpc>
                <a:spcPts val="1729"/>
              </a:lnSpc>
            </a:pPr>
            <a:r>
              <a:rPr lang="en-US" altLang="zh-CN" sz="1300" spc="-37">
                <a:solidFill>
                  <a:srgbClr val="000000"/>
                </a:solidFill>
                <a:latin typeface="Segoe UI"/>
                <a:ea typeface="Segoe UI"/>
                <a:cs typeface="Segoe UI"/>
              </a:rPr>
              <a:t>Mangrove Swamps and Cypress Swamps are examples of Forested Wetlands</a:t>
            </a:r>
            <a:endParaRPr lang="en-US" altLang="zh-CN" sz="1300">
              <a:latin typeface="Segoe UI"/>
              <a:ea typeface="Segoe UI"/>
              <a:cs typeface="Segoe UI"/>
            </a:endParaRPr>
          </a:p>
        </p:txBody>
      </p:sp>
      <p:sp>
        <p:nvSpPr>
          <p:cNvPr id="64" name="Text Box64"/>
          <p:cNvSpPr txBox="1"/>
          <p:nvPr/>
        </p:nvSpPr>
        <p:spPr>
          <a:xfrm>
            <a:off x="5506618" y="8131219"/>
            <a:ext cx="3176969" cy="247440"/>
          </a:xfrm>
          <a:prstGeom prst="rect">
            <a:avLst/>
          </a:prstGeom>
        </p:spPr>
        <p:txBody>
          <a:bodyPr wrap="square" lIns="0" tIns="0" rIns="0" rtlCol="0">
            <a:spAutoFit/>
          </a:bodyPr>
          <a:lstStyle/>
          <a:p>
            <a:pPr algn="l" rtl="0">
              <a:lnSpc>
                <a:spcPts val="1729"/>
              </a:lnSpc>
            </a:pPr>
            <a:r>
              <a:rPr lang="en-US" altLang="zh-CN" sz="1300" spc="-37">
                <a:solidFill>
                  <a:srgbClr val="000000"/>
                </a:solidFill>
                <a:latin typeface="Segoe UI"/>
                <a:ea typeface="Segoe UI"/>
                <a:cs typeface="Segoe UI"/>
              </a:rPr>
              <a:t>The Florida Snapping Turtle can be found here!</a:t>
            </a:r>
            <a:endParaRPr lang="en-US" altLang="zh-CN" sz="1300">
              <a:latin typeface="Segoe UI"/>
              <a:ea typeface="Segoe UI"/>
              <a:cs typeface="Segoe UI"/>
            </a:endParaRPr>
          </a:p>
        </p:txBody>
      </p:sp>
      <p:sp>
        <p:nvSpPr>
          <p:cNvPr id="65" name="Text Box65"/>
          <p:cNvSpPr txBox="1"/>
          <p:nvPr/>
        </p:nvSpPr>
        <p:spPr>
          <a:xfrm>
            <a:off x="628300" y="8880958"/>
            <a:ext cx="3536803" cy="302647"/>
          </a:xfrm>
          <a:prstGeom prst="rect">
            <a:avLst/>
          </a:prstGeom>
        </p:spPr>
        <p:txBody>
          <a:bodyPr wrap="square" lIns="0" tIns="0" rIns="0" rtlCol="0">
            <a:spAutoFit/>
          </a:bodyPr>
          <a:lstStyle/>
          <a:p>
            <a:pPr algn="l" rtl="0">
              <a:lnSpc>
                <a:spcPts val="2043"/>
              </a:lnSpc>
            </a:pPr>
            <a:r>
              <a:rPr lang="en-US" altLang="zh-CN" u="sng" spc="100">
                <a:solidFill>
                  <a:srgbClr val="354387"/>
                </a:solidFill>
                <a:latin typeface="Bodoni MT" panose="02070603080606020203" pitchFamily="18" charset="0"/>
                <a:ea typeface="Arial"/>
                <a:cs typeface="Arial"/>
              </a:rPr>
              <a:t>Permanent Wetlands </a:t>
            </a:r>
            <a:endParaRPr lang="en-US" altLang="zh-CN" u="sng" spc="100">
              <a:latin typeface="Bodoni MT" panose="02070603080606020203" pitchFamily="18" charset="0"/>
              <a:ea typeface="Arial"/>
              <a:cs typeface="Arial"/>
            </a:endParaRPr>
          </a:p>
        </p:txBody>
      </p:sp>
      <p:sp>
        <p:nvSpPr>
          <p:cNvPr id="67" name="Text Box67"/>
          <p:cNvSpPr txBox="1"/>
          <p:nvPr/>
        </p:nvSpPr>
        <p:spPr>
          <a:xfrm>
            <a:off x="678856" y="9613330"/>
            <a:ext cx="95885" cy="184416"/>
          </a:xfrm>
          <a:prstGeom prst="rect">
            <a:avLst/>
          </a:prstGeom>
        </p:spPr>
        <p:txBody>
          <a:bodyPr wrap="square" lIns="0" tIns="0" rIns="0" rtlCol="0">
            <a:spAutoFit/>
          </a:bodyPr>
          <a:lstStyle/>
          <a:p>
            <a:pPr algn="l" rtl="0">
              <a:lnSpc>
                <a:spcPts val="1452"/>
              </a:lnSpc>
            </a:pPr>
            <a:r>
              <a:rPr lang="en-US" altLang="zh-CN" sz="1300" spc="0">
                <a:solidFill>
                  <a:srgbClr val="000000"/>
                </a:solidFill>
                <a:latin typeface="Arial"/>
                <a:ea typeface="Arial"/>
                <a:cs typeface="Arial"/>
              </a:rPr>
              <a:t>•</a:t>
            </a:r>
            <a:endParaRPr lang="en-US" altLang="zh-CN" sz="1300">
              <a:latin typeface="Arial"/>
              <a:ea typeface="Arial"/>
              <a:cs typeface="Arial"/>
            </a:endParaRPr>
          </a:p>
        </p:txBody>
      </p:sp>
      <p:sp>
        <p:nvSpPr>
          <p:cNvPr id="68" name="Text Box68"/>
          <p:cNvSpPr txBox="1"/>
          <p:nvPr/>
        </p:nvSpPr>
        <p:spPr>
          <a:xfrm>
            <a:off x="680283" y="10323387"/>
            <a:ext cx="95885" cy="184416"/>
          </a:xfrm>
          <a:prstGeom prst="rect">
            <a:avLst/>
          </a:prstGeom>
        </p:spPr>
        <p:txBody>
          <a:bodyPr wrap="square" lIns="0" tIns="0" rIns="0" rtlCol="0">
            <a:spAutoFit/>
          </a:bodyPr>
          <a:lstStyle/>
          <a:p>
            <a:pPr algn="l" rtl="0">
              <a:lnSpc>
                <a:spcPts val="1452"/>
              </a:lnSpc>
            </a:pPr>
            <a:r>
              <a:rPr lang="en-US" altLang="zh-CN" sz="1300" spc="0">
                <a:solidFill>
                  <a:srgbClr val="000000"/>
                </a:solidFill>
                <a:latin typeface="Arial"/>
                <a:ea typeface="Arial"/>
                <a:cs typeface="Arial"/>
              </a:rPr>
              <a:t>•</a:t>
            </a:r>
            <a:endParaRPr lang="en-US" altLang="zh-CN" sz="130066">
              <a:latin typeface="Arial"/>
              <a:ea typeface="Arial"/>
              <a:cs typeface="Arial"/>
            </a:endParaRPr>
          </a:p>
        </p:txBody>
      </p:sp>
      <p:sp>
        <p:nvSpPr>
          <p:cNvPr id="71" name="Text Box71"/>
          <p:cNvSpPr txBox="1"/>
          <p:nvPr/>
        </p:nvSpPr>
        <p:spPr>
          <a:xfrm>
            <a:off x="676538" y="11337041"/>
            <a:ext cx="95885" cy="184418"/>
          </a:xfrm>
          <a:prstGeom prst="rect">
            <a:avLst/>
          </a:prstGeom>
        </p:spPr>
        <p:txBody>
          <a:bodyPr wrap="square" lIns="0" tIns="0" rIns="0" rtlCol="0">
            <a:spAutoFit/>
          </a:bodyPr>
          <a:lstStyle/>
          <a:p>
            <a:pPr algn="l" rtl="0">
              <a:lnSpc>
                <a:spcPts val="1452"/>
              </a:lnSpc>
            </a:pPr>
            <a:r>
              <a:rPr lang="en-US" altLang="zh-CN" sz="1300" spc="0">
                <a:solidFill>
                  <a:srgbClr val="000000"/>
                </a:solidFill>
                <a:latin typeface="Arial"/>
                <a:ea typeface="Arial"/>
                <a:cs typeface="Arial"/>
              </a:rPr>
              <a:t>•</a:t>
            </a:r>
            <a:endParaRPr lang="en-US" altLang="zh-CN" sz="1300">
              <a:latin typeface="Arial"/>
              <a:ea typeface="Arial"/>
              <a:cs typeface="Arial"/>
            </a:endParaRPr>
          </a:p>
        </p:txBody>
      </p:sp>
      <p:sp>
        <p:nvSpPr>
          <p:cNvPr id="73" name="Text Box73"/>
          <p:cNvSpPr txBox="1"/>
          <p:nvPr/>
        </p:nvSpPr>
        <p:spPr>
          <a:xfrm>
            <a:off x="926323" y="10346888"/>
            <a:ext cx="3822092" cy="465448"/>
          </a:xfrm>
          <a:prstGeom prst="rect">
            <a:avLst/>
          </a:prstGeom>
        </p:spPr>
        <p:txBody>
          <a:bodyPr wrap="square" lIns="0" tIns="0" rIns="0" rtlCol="0">
            <a:spAutoFit/>
          </a:bodyPr>
          <a:lstStyle/>
          <a:p>
            <a:pPr algn="l" rtl="0">
              <a:lnSpc>
                <a:spcPts val="1729"/>
              </a:lnSpc>
            </a:pPr>
            <a:r>
              <a:rPr lang="en-US" altLang="zh-CN" sz="1300" spc="-40">
                <a:solidFill>
                  <a:srgbClr val="000000"/>
                </a:solidFill>
                <a:latin typeface="Segoe UI"/>
                <a:ea typeface="Segoe UI"/>
                <a:cs typeface="Segoe UI"/>
              </a:rPr>
              <a:t>These wetlands are made up of rivers, lakes, swales and sloughs </a:t>
            </a:r>
            <a:endParaRPr lang="en-US" altLang="zh-CN" sz="13007">
              <a:latin typeface="Segoe UI"/>
              <a:ea typeface="Segoe UI"/>
              <a:cs typeface="Segoe UI"/>
            </a:endParaRPr>
          </a:p>
        </p:txBody>
      </p:sp>
      <p:sp>
        <p:nvSpPr>
          <p:cNvPr id="74" name="Text Box74"/>
          <p:cNvSpPr txBox="1"/>
          <p:nvPr/>
        </p:nvSpPr>
        <p:spPr>
          <a:xfrm>
            <a:off x="926323" y="11360730"/>
            <a:ext cx="3475074" cy="247440"/>
          </a:xfrm>
          <a:prstGeom prst="rect">
            <a:avLst/>
          </a:prstGeom>
        </p:spPr>
        <p:txBody>
          <a:bodyPr wrap="square" lIns="0" tIns="0" rIns="0" bIns="45720" rtlCol="0" anchor="t">
            <a:spAutoFit/>
          </a:bodyPr>
          <a:lstStyle/>
          <a:p>
            <a:pPr>
              <a:lnSpc>
                <a:spcPts val="1729"/>
              </a:lnSpc>
            </a:pPr>
            <a:r>
              <a:rPr lang="en-US" altLang="zh-CN" sz="1300" spc="-37">
                <a:solidFill>
                  <a:srgbClr val="000000"/>
                </a:solidFill>
                <a:latin typeface="Segoe UI"/>
                <a:ea typeface="Segoe UI"/>
                <a:cs typeface="Segoe UI"/>
              </a:rPr>
              <a:t>Bonita Bay has many permanent wetlands! </a:t>
            </a:r>
            <a:endParaRPr lang="en-US" altLang="zh-CN" sz="13002">
              <a:latin typeface="Segoe UI"/>
              <a:ea typeface="Segoe UI"/>
              <a:cs typeface="Segoe UI"/>
            </a:endParaRPr>
          </a:p>
        </p:txBody>
      </p:sp>
      <p:sp>
        <p:nvSpPr>
          <p:cNvPr id="75" name="Text Box75"/>
          <p:cNvSpPr txBox="1"/>
          <p:nvPr/>
        </p:nvSpPr>
        <p:spPr>
          <a:xfrm>
            <a:off x="909349" y="10167099"/>
            <a:ext cx="3413164" cy="247440"/>
          </a:xfrm>
          <a:prstGeom prst="rect">
            <a:avLst/>
          </a:prstGeom>
        </p:spPr>
        <p:txBody>
          <a:bodyPr wrap="square" lIns="0" tIns="0" rIns="0" bIns="45720" rtlCol="0" anchor="t">
            <a:spAutoFit/>
          </a:bodyPr>
          <a:lstStyle/>
          <a:p>
            <a:pPr algn="l" rtl="0">
              <a:lnSpc>
                <a:spcPts val="1729"/>
              </a:lnSpc>
            </a:pPr>
            <a:r>
              <a:rPr lang="en-US" altLang="zh-CN" sz="1300">
                <a:solidFill>
                  <a:srgbClr val="000000"/>
                </a:solidFill>
                <a:latin typeface="Segoe UI"/>
                <a:ea typeface="Segoe UI"/>
                <a:cs typeface="Segoe UI"/>
              </a:rPr>
              <a:t> </a:t>
            </a:r>
            <a:endParaRPr lang="en-US" altLang="zh-CN" sz="1300">
              <a:latin typeface="Segoe UI"/>
              <a:ea typeface="Segoe UI"/>
              <a:cs typeface="Segoe UI"/>
            </a:endParaRPr>
          </a:p>
        </p:txBody>
      </p:sp>
      <p:sp>
        <p:nvSpPr>
          <p:cNvPr id="76" name="Text Box76"/>
          <p:cNvSpPr txBox="1"/>
          <p:nvPr/>
        </p:nvSpPr>
        <p:spPr>
          <a:xfrm>
            <a:off x="926323" y="9623126"/>
            <a:ext cx="3509621" cy="683457"/>
          </a:xfrm>
          <a:prstGeom prst="rect">
            <a:avLst/>
          </a:prstGeom>
        </p:spPr>
        <p:txBody>
          <a:bodyPr wrap="square" lIns="0" tIns="0" rIns="0" rtlCol="0">
            <a:spAutoFit/>
          </a:bodyPr>
          <a:lstStyle/>
          <a:p>
            <a:pPr algn="l" rtl="0">
              <a:lnSpc>
                <a:spcPts val="1729"/>
              </a:lnSpc>
            </a:pPr>
            <a:r>
              <a:rPr lang="en-US" altLang="zh-CN" sz="1300" spc="-37">
                <a:solidFill>
                  <a:srgbClr val="000000"/>
                </a:solidFill>
                <a:latin typeface="Segoe UI"/>
                <a:ea typeface="Segoe UI"/>
                <a:cs typeface="Segoe UI"/>
              </a:rPr>
              <a:t>Hydrophytic plants, or "water loving” plants, dominate these wetlands as they are adapted to survive in flooded conditions </a:t>
            </a:r>
            <a:endParaRPr lang="en-US" altLang="zh-CN" sz="1300">
              <a:latin typeface="Segoe UI"/>
              <a:ea typeface="Segoe UI"/>
              <a:cs typeface="Segoe UI"/>
            </a:endParaRPr>
          </a:p>
        </p:txBody>
      </p:sp>
      <p:sp>
        <p:nvSpPr>
          <p:cNvPr id="91" name="Text Box91"/>
          <p:cNvSpPr txBox="1"/>
          <p:nvPr/>
        </p:nvSpPr>
        <p:spPr>
          <a:xfrm>
            <a:off x="5051067" y="13190546"/>
            <a:ext cx="4030874" cy="225446"/>
          </a:xfrm>
          <a:prstGeom prst="rect">
            <a:avLst/>
          </a:prstGeom>
        </p:spPr>
        <p:txBody>
          <a:bodyPr wrap="square" lIns="0" tIns="0" rIns="0" rtlCol="0">
            <a:spAutoFit/>
          </a:bodyPr>
          <a:lstStyle/>
          <a:p>
            <a:pPr marL="171450" indent="-171450" algn="l" rtl="0">
              <a:lnSpc>
                <a:spcPts val="1506"/>
              </a:lnSpc>
            </a:pPr>
            <a:r>
              <a:rPr lang="en-US" altLang="zh-CN" sz="1200" spc="-520">
                <a:solidFill>
                  <a:srgbClr val="000000"/>
                </a:solidFill>
                <a:latin typeface="Wingdings"/>
                <a:ea typeface="Wingdings"/>
                <a:cs typeface="Wingdings"/>
              </a:rPr>
              <a:t>§</a:t>
            </a:r>
            <a:r>
              <a:rPr lang="en-US" altLang="zh-CN" sz="1200" spc="-399">
                <a:solidFill>
                  <a:srgbClr val="000000"/>
                </a:solidFill>
                <a:latin typeface="Wingdings"/>
                <a:ea typeface="Wingdings"/>
                <a:cs typeface="Wingdings"/>
              </a:rPr>
              <a:t> </a:t>
            </a:r>
            <a:r>
              <a:rPr lang="en-US" altLang="zh-CN" sz="1200" spc="-38">
                <a:solidFill>
                  <a:srgbClr val="000000"/>
                </a:solidFill>
                <a:latin typeface="Segoe UI"/>
                <a:ea typeface="Segoe UI"/>
                <a:cs typeface="Segoe UI"/>
              </a:rPr>
              <a:t>Wetlands are nicknamed “ Mother Natures Kidneys”! </a:t>
            </a:r>
            <a:endParaRPr lang="en-US" altLang="zh-CN" sz="1200">
              <a:latin typeface="Segoe UI"/>
              <a:ea typeface="Segoe UI"/>
              <a:cs typeface="Segoe UI"/>
            </a:endParaRPr>
          </a:p>
        </p:txBody>
      </p:sp>
      <p:sp>
        <p:nvSpPr>
          <p:cNvPr id="92" name="Text Box92"/>
          <p:cNvSpPr txBox="1"/>
          <p:nvPr/>
        </p:nvSpPr>
        <p:spPr>
          <a:xfrm>
            <a:off x="5051067" y="13485725"/>
            <a:ext cx="4030874" cy="417615"/>
          </a:xfrm>
          <a:prstGeom prst="rect">
            <a:avLst/>
          </a:prstGeom>
        </p:spPr>
        <p:txBody>
          <a:bodyPr wrap="square" lIns="0" tIns="0" rIns="0" rtlCol="0">
            <a:spAutoFit/>
          </a:bodyPr>
          <a:lstStyle/>
          <a:p>
            <a:pPr marL="171450" indent="-171450" algn="l" rtl="0">
              <a:lnSpc>
                <a:spcPts val="1542"/>
              </a:lnSpc>
            </a:pPr>
            <a:r>
              <a:rPr lang="en-US" altLang="zh-CN" sz="1200" spc="-520">
                <a:solidFill>
                  <a:srgbClr val="000000"/>
                </a:solidFill>
                <a:latin typeface="Wingdings"/>
                <a:ea typeface="Wingdings"/>
                <a:cs typeface="Wingdings"/>
              </a:rPr>
              <a:t>§</a:t>
            </a:r>
            <a:r>
              <a:rPr lang="en-US" altLang="zh-CN" sz="1200" spc="-399">
                <a:solidFill>
                  <a:srgbClr val="000000"/>
                </a:solidFill>
                <a:latin typeface="Wingdings"/>
                <a:ea typeface="Wingdings"/>
                <a:cs typeface="Wingdings"/>
              </a:rPr>
              <a:t> </a:t>
            </a:r>
            <a:r>
              <a:rPr lang="en-US" altLang="zh-CN" sz="1200" spc="-38">
                <a:solidFill>
                  <a:srgbClr val="000000"/>
                </a:solidFill>
                <a:latin typeface="Segoe UI"/>
                <a:ea typeface="Segoe UI"/>
                <a:cs typeface="Segoe UI"/>
              </a:rPr>
              <a:t>The world's largest protected wetland is Llanos de </a:t>
            </a:r>
            <a:r>
              <a:rPr lang="en-US" altLang="zh-CN" sz="1200" spc="-38" err="1">
                <a:solidFill>
                  <a:srgbClr val="000000"/>
                </a:solidFill>
                <a:latin typeface="Segoe UI"/>
                <a:ea typeface="Segoe UI"/>
                <a:cs typeface="Segoe UI"/>
              </a:rPr>
              <a:t>Moxos</a:t>
            </a:r>
            <a:r>
              <a:rPr lang="en-US" altLang="zh-CN" sz="1200" spc="-38">
                <a:solidFill>
                  <a:srgbClr val="000000"/>
                </a:solidFill>
                <a:latin typeface="Segoe UI"/>
                <a:ea typeface="Segoe UI"/>
                <a:cs typeface="Segoe UI"/>
              </a:rPr>
              <a:t> in    Bolivia that spans over 17 million acres</a:t>
            </a:r>
            <a:r>
              <a:rPr lang="en-US" altLang="zh-CN" sz="1200" spc="-32">
                <a:solidFill>
                  <a:srgbClr val="000000"/>
                </a:solidFill>
                <a:latin typeface="Segoe UI"/>
                <a:ea typeface="Segoe UI"/>
                <a:cs typeface="Segoe UI"/>
              </a:rPr>
              <a:t>.</a:t>
            </a:r>
            <a:endParaRPr lang="en-US" altLang="zh-CN" sz="1200">
              <a:latin typeface="Segoe UI"/>
              <a:ea typeface="Segoe UI"/>
              <a:cs typeface="Segoe UI"/>
            </a:endParaRPr>
          </a:p>
        </p:txBody>
      </p:sp>
      <p:sp>
        <p:nvSpPr>
          <p:cNvPr id="93" name="Text Box93"/>
          <p:cNvSpPr txBox="1"/>
          <p:nvPr/>
        </p:nvSpPr>
        <p:spPr>
          <a:xfrm>
            <a:off x="5051067" y="13964061"/>
            <a:ext cx="4030874" cy="417615"/>
          </a:xfrm>
          <a:prstGeom prst="rect">
            <a:avLst/>
          </a:prstGeom>
        </p:spPr>
        <p:txBody>
          <a:bodyPr wrap="square" lIns="0" tIns="0" rIns="0" rtlCol="0">
            <a:spAutoFit/>
          </a:bodyPr>
          <a:lstStyle/>
          <a:p>
            <a:pPr marL="171450" indent="-171450" algn="l" rtl="0">
              <a:lnSpc>
                <a:spcPts val="1542"/>
              </a:lnSpc>
            </a:pPr>
            <a:r>
              <a:rPr lang="en-US" altLang="zh-CN" sz="1200" spc="-520">
                <a:solidFill>
                  <a:srgbClr val="000000"/>
                </a:solidFill>
                <a:latin typeface="Wingdings"/>
                <a:ea typeface="Wingdings"/>
                <a:cs typeface="Wingdings"/>
              </a:rPr>
              <a:t>§</a:t>
            </a:r>
            <a:r>
              <a:rPr lang="en-US" altLang="zh-CN" sz="1200" spc="-399">
                <a:solidFill>
                  <a:srgbClr val="000000"/>
                </a:solidFill>
                <a:latin typeface="Wingdings"/>
                <a:ea typeface="Wingdings"/>
                <a:cs typeface="Wingdings"/>
              </a:rPr>
              <a:t> </a:t>
            </a:r>
            <a:r>
              <a:rPr lang="en-US" altLang="zh-CN" sz="1200" spc="-38">
                <a:solidFill>
                  <a:srgbClr val="000000"/>
                </a:solidFill>
                <a:latin typeface="Segoe UI"/>
                <a:ea typeface="Wingdings"/>
                <a:cs typeface="Segoe UI"/>
              </a:rPr>
              <a:t>Over 19,000 wildlife and bird species utilize wetlands as their habitat around the world. </a:t>
            </a:r>
            <a:endParaRPr lang="en-US" altLang="zh-CN" sz="1200">
              <a:latin typeface="Segoe UI"/>
              <a:ea typeface="Segoe UI"/>
              <a:cs typeface="Segoe UI"/>
            </a:endParaRPr>
          </a:p>
        </p:txBody>
      </p:sp>
      <p:sp>
        <p:nvSpPr>
          <p:cNvPr id="94" name="Text Box94"/>
          <p:cNvSpPr txBox="1"/>
          <p:nvPr/>
        </p:nvSpPr>
        <p:spPr>
          <a:xfrm>
            <a:off x="5064113" y="14442916"/>
            <a:ext cx="4030874" cy="225446"/>
          </a:xfrm>
          <a:prstGeom prst="rect">
            <a:avLst/>
          </a:prstGeom>
        </p:spPr>
        <p:txBody>
          <a:bodyPr wrap="square" lIns="0" tIns="0" rIns="0" rtlCol="0">
            <a:spAutoFit/>
          </a:bodyPr>
          <a:lstStyle/>
          <a:p>
            <a:pPr marL="171450" indent="-171450" algn="l" rtl="0">
              <a:lnSpc>
                <a:spcPts val="1494"/>
              </a:lnSpc>
            </a:pPr>
            <a:r>
              <a:rPr lang="en-US" altLang="zh-CN" sz="1200" spc="-520">
                <a:solidFill>
                  <a:srgbClr val="000000"/>
                </a:solidFill>
                <a:latin typeface="Wingdings"/>
                <a:ea typeface="Wingdings"/>
                <a:cs typeface="Wingdings"/>
              </a:rPr>
              <a:t>§</a:t>
            </a:r>
            <a:r>
              <a:rPr lang="en-US" altLang="zh-CN" sz="1200" spc="-399">
                <a:solidFill>
                  <a:srgbClr val="000000"/>
                </a:solidFill>
                <a:latin typeface="Wingdings"/>
                <a:ea typeface="Wingdings"/>
                <a:cs typeface="Wingdings"/>
              </a:rPr>
              <a:t> </a:t>
            </a:r>
            <a:r>
              <a:rPr lang="en-US" altLang="zh-CN" sz="1200" spc="-38">
                <a:solidFill>
                  <a:srgbClr val="000000"/>
                </a:solidFill>
                <a:latin typeface="Segoe UI"/>
                <a:ea typeface="Segoe UI"/>
                <a:cs typeface="Segoe UI"/>
              </a:rPr>
              <a:t>World’s Wetlands Day is celebrated annually on February 2</a:t>
            </a:r>
            <a:r>
              <a:rPr lang="en-US" altLang="zh-CN" sz="1200" spc="-38" baseline="30000">
                <a:solidFill>
                  <a:srgbClr val="000000"/>
                </a:solidFill>
                <a:latin typeface="Segoe UI"/>
                <a:ea typeface="Segoe UI"/>
                <a:cs typeface="Segoe UI"/>
              </a:rPr>
              <a:t>nd</a:t>
            </a:r>
            <a:r>
              <a:rPr lang="en-US" altLang="zh-CN" sz="1200" spc="-38">
                <a:solidFill>
                  <a:srgbClr val="000000"/>
                </a:solidFill>
                <a:latin typeface="Segoe UI"/>
                <a:ea typeface="Segoe UI"/>
                <a:cs typeface="Segoe UI"/>
              </a:rPr>
              <a:t> </a:t>
            </a:r>
            <a:endParaRPr lang="en-US" altLang="zh-CN" sz="1200">
              <a:latin typeface="Segoe UI"/>
              <a:ea typeface="Segoe UI"/>
              <a:cs typeface="Segoe UI"/>
            </a:endParaRPr>
          </a:p>
        </p:txBody>
      </p:sp>
      <p:sp>
        <p:nvSpPr>
          <p:cNvPr id="95" name="Text Box95"/>
          <p:cNvSpPr txBox="1"/>
          <p:nvPr/>
        </p:nvSpPr>
        <p:spPr>
          <a:xfrm>
            <a:off x="5051068" y="12673578"/>
            <a:ext cx="4030873" cy="417615"/>
          </a:xfrm>
          <a:prstGeom prst="rect">
            <a:avLst/>
          </a:prstGeom>
        </p:spPr>
        <p:txBody>
          <a:bodyPr wrap="square" lIns="0" tIns="0" rIns="0" rtlCol="0">
            <a:spAutoFit/>
          </a:bodyPr>
          <a:lstStyle/>
          <a:p>
            <a:pPr marL="171450" indent="-171450" algn="l" rtl="0">
              <a:lnSpc>
                <a:spcPts val="1506"/>
              </a:lnSpc>
            </a:pPr>
            <a:r>
              <a:rPr lang="en-US" altLang="zh-CN" sz="1200" spc="-520">
                <a:solidFill>
                  <a:srgbClr val="000000"/>
                </a:solidFill>
                <a:latin typeface="Wingdings"/>
                <a:ea typeface="Wingdings"/>
                <a:cs typeface="Wingdings"/>
              </a:rPr>
              <a:t>§</a:t>
            </a:r>
            <a:r>
              <a:rPr lang="en-US" altLang="zh-CN" sz="1200" spc="-399">
                <a:solidFill>
                  <a:srgbClr val="000000"/>
                </a:solidFill>
                <a:latin typeface="Wingdings"/>
                <a:ea typeface="Wingdings"/>
                <a:cs typeface="Wingdings"/>
              </a:rPr>
              <a:t> </a:t>
            </a:r>
            <a:r>
              <a:rPr lang="en-US" altLang="zh-CN" sz="1200" spc="-38">
                <a:solidFill>
                  <a:srgbClr val="000000"/>
                </a:solidFill>
                <a:latin typeface="Segoe UI"/>
                <a:ea typeface="Segoe UI"/>
                <a:cs typeface="Segoe UI"/>
              </a:rPr>
              <a:t>Bonita Bays wetlands are designed to withstand heavy rains by storing storm water. </a:t>
            </a:r>
            <a:endParaRPr lang="en-US" altLang="zh-CN" sz="1200">
              <a:latin typeface="Segoe UI"/>
              <a:ea typeface="Segoe UI"/>
              <a:cs typeface="Segoe UI"/>
            </a:endParaRPr>
          </a:p>
        </p:txBody>
      </p:sp>
      <p:sp>
        <p:nvSpPr>
          <p:cNvPr id="100" name="Rectangle 99">
            <a:extLst>
              <a:ext uri="{FF2B5EF4-FFF2-40B4-BE49-F238E27FC236}">
                <a16:creationId xmlns:a16="http://schemas.microsoft.com/office/drawing/2014/main" id="{817C8720-8A36-4990-0AFE-AE01DC376BB4}"/>
              </a:ext>
            </a:extLst>
          </p:cNvPr>
          <p:cNvSpPr/>
          <p:nvPr/>
        </p:nvSpPr>
        <p:spPr>
          <a:xfrm>
            <a:off x="-1" y="-24911"/>
            <a:ext cx="10058401" cy="2615572"/>
          </a:xfrm>
          <a:prstGeom prst="rect">
            <a:avLst/>
          </a:prstGeom>
          <a:solidFill>
            <a:srgbClr val="88C6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Picture 101">
            <a:extLst>
              <a:ext uri="{FF2B5EF4-FFF2-40B4-BE49-F238E27FC236}">
                <a16:creationId xmlns:a16="http://schemas.microsoft.com/office/drawing/2014/main" id="{D47D5291-7BAA-CAFD-C472-0566ADC2AB71}"/>
              </a:ext>
            </a:extLst>
          </p:cNvPr>
          <p:cNvPicPr>
            <a:picLocks noChangeAspect="1"/>
          </p:cNvPicPr>
          <p:nvPr/>
        </p:nvPicPr>
        <p:blipFill>
          <a:blip r:embed="rId3"/>
          <a:stretch>
            <a:fillRect/>
          </a:stretch>
        </p:blipFill>
        <p:spPr>
          <a:xfrm>
            <a:off x="15636" y="-1719"/>
            <a:ext cx="4996472" cy="2534449"/>
          </a:xfrm>
          <a:prstGeom prst="rect">
            <a:avLst/>
          </a:prstGeom>
        </p:spPr>
      </p:pic>
      <p:sp>
        <p:nvSpPr>
          <p:cNvPr id="103" name="TextBox 102">
            <a:extLst>
              <a:ext uri="{FF2B5EF4-FFF2-40B4-BE49-F238E27FC236}">
                <a16:creationId xmlns:a16="http://schemas.microsoft.com/office/drawing/2014/main" id="{C69E8472-91CE-F271-840A-02B68CD7D524}"/>
              </a:ext>
            </a:extLst>
          </p:cNvPr>
          <p:cNvSpPr txBox="1"/>
          <p:nvPr/>
        </p:nvSpPr>
        <p:spPr>
          <a:xfrm>
            <a:off x="4827326" y="260256"/>
            <a:ext cx="4958171" cy="1323439"/>
          </a:xfrm>
          <a:prstGeom prst="rect">
            <a:avLst/>
          </a:prstGeom>
          <a:noFill/>
        </p:spPr>
        <p:txBody>
          <a:bodyPr wrap="square" rtlCol="0">
            <a:spAutoFit/>
          </a:bodyPr>
          <a:lstStyle/>
          <a:p>
            <a:pPr indent="-457200" algn="r"/>
            <a:r>
              <a:rPr lang="en-US" sz="4000" i="1">
                <a:solidFill>
                  <a:srgbClr val="354387"/>
                </a:solidFill>
                <a:latin typeface="Bodoni MT" panose="02070603080606020203" pitchFamily="18" charset="0"/>
                <a:ea typeface="Segoe UI Symbol" panose="020B0502040204020203" pitchFamily="34" charset="0"/>
              </a:rPr>
              <a:t>The Value of Shallow Wetlands</a:t>
            </a:r>
          </a:p>
        </p:txBody>
      </p:sp>
      <p:sp>
        <p:nvSpPr>
          <p:cNvPr id="104" name="TextBox 103">
            <a:extLst>
              <a:ext uri="{FF2B5EF4-FFF2-40B4-BE49-F238E27FC236}">
                <a16:creationId xmlns:a16="http://schemas.microsoft.com/office/drawing/2014/main" id="{BC806589-0066-F81F-2E05-3A73B8F8CC49}"/>
              </a:ext>
            </a:extLst>
          </p:cNvPr>
          <p:cNvSpPr txBox="1"/>
          <p:nvPr/>
        </p:nvSpPr>
        <p:spPr>
          <a:xfrm>
            <a:off x="6685384" y="1812473"/>
            <a:ext cx="3100113" cy="674544"/>
          </a:xfrm>
          <a:prstGeom prst="rect">
            <a:avLst/>
          </a:prstGeom>
          <a:noFill/>
        </p:spPr>
        <p:txBody>
          <a:bodyPr wrap="square" rtlCol="0">
            <a:spAutoFit/>
          </a:bodyPr>
          <a:lstStyle/>
          <a:p>
            <a:pPr marL="91440">
              <a:lnSpc>
                <a:spcPct val="150000"/>
              </a:lnSpc>
            </a:pPr>
            <a:r>
              <a:rPr lang="en-US" sz="2800" spc="250">
                <a:solidFill>
                  <a:schemeClr val="bg1"/>
                </a:solidFill>
                <a:latin typeface="Bodoni MT" panose="02070603080606020203" pitchFamily="18" charset="0"/>
                <a:cs typeface="Times New Roman" panose="02020603050405020304" pitchFamily="18" charset="0"/>
              </a:rPr>
              <a:t>FIELD GUIDE</a:t>
            </a:r>
          </a:p>
        </p:txBody>
      </p:sp>
      <p:sp>
        <p:nvSpPr>
          <p:cNvPr id="105" name="TextBox 104">
            <a:extLst>
              <a:ext uri="{FF2B5EF4-FFF2-40B4-BE49-F238E27FC236}">
                <a16:creationId xmlns:a16="http://schemas.microsoft.com/office/drawing/2014/main" id="{28CD920C-E61C-1CD4-FD91-B54B65B7D5DB}"/>
              </a:ext>
            </a:extLst>
          </p:cNvPr>
          <p:cNvSpPr txBox="1"/>
          <p:nvPr/>
        </p:nvSpPr>
        <p:spPr>
          <a:xfrm>
            <a:off x="545020" y="4108804"/>
            <a:ext cx="3929373" cy="369332"/>
          </a:xfrm>
          <a:prstGeom prst="rect">
            <a:avLst/>
          </a:prstGeom>
          <a:noFill/>
        </p:spPr>
        <p:txBody>
          <a:bodyPr wrap="square" rtlCol="0">
            <a:spAutoFit/>
          </a:bodyPr>
          <a:lstStyle/>
          <a:p>
            <a:r>
              <a:rPr lang="en-US" u="sng" spc="100">
                <a:solidFill>
                  <a:srgbClr val="354387"/>
                </a:solidFill>
                <a:latin typeface="Bodoni MT" panose="02070603080606020203" pitchFamily="18" charset="0"/>
              </a:rPr>
              <a:t>What do They Provide?</a:t>
            </a:r>
            <a:r>
              <a:rPr lang="en-US" u="sng">
                <a:solidFill>
                  <a:srgbClr val="354387"/>
                </a:solidFill>
                <a:latin typeface="Bodoni MT" panose="02070603080606020203" pitchFamily="18" charset="0"/>
              </a:rPr>
              <a:t> </a:t>
            </a:r>
          </a:p>
        </p:txBody>
      </p:sp>
      <p:sp>
        <p:nvSpPr>
          <p:cNvPr id="106" name="TextBox 105">
            <a:extLst>
              <a:ext uri="{FF2B5EF4-FFF2-40B4-BE49-F238E27FC236}">
                <a16:creationId xmlns:a16="http://schemas.microsoft.com/office/drawing/2014/main" id="{C58BA877-B5B4-6CB3-C33E-0C49CA10C4F2}"/>
              </a:ext>
            </a:extLst>
          </p:cNvPr>
          <p:cNvSpPr txBox="1"/>
          <p:nvPr/>
        </p:nvSpPr>
        <p:spPr>
          <a:xfrm>
            <a:off x="800141" y="7513896"/>
            <a:ext cx="3801717" cy="655244"/>
          </a:xfrm>
          <a:prstGeom prst="rect">
            <a:avLst/>
          </a:prstGeom>
          <a:noFill/>
        </p:spPr>
        <p:txBody>
          <a:bodyPr wrap="square" rtlCol="0">
            <a:spAutoFit/>
          </a:bodyPr>
          <a:lstStyle/>
          <a:p>
            <a:pPr>
              <a:lnSpc>
                <a:spcPct val="150000"/>
              </a:lnSpc>
            </a:pPr>
            <a:r>
              <a:rPr lang="en-US" sz="1300">
                <a:latin typeface="Segoe UI" panose="020B0502040204020203" pitchFamily="34" charset="0"/>
                <a:ea typeface="Segoe UI Symbol" panose="020B0502040204020203" pitchFamily="34" charset="0"/>
                <a:cs typeface="Segoe UI" panose="020B0502040204020203" pitchFamily="34" charset="0"/>
              </a:rPr>
              <a:t>Spider-Lily, Alligator Flag, Sand Cord Grass, Blue Flag Iris, and Pickerelweed can be found here</a:t>
            </a:r>
          </a:p>
        </p:txBody>
      </p:sp>
      <p:pic>
        <p:nvPicPr>
          <p:cNvPr id="21" name="Picture 20">
            <a:extLst>
              <a:ext uri="{FF2B5EF4-FFF2-40B4-BE49-F238E27FC236}">
                <a16:creationId xmlns:a16="http://schemas.microsoft.com/office/drawing/2014/main" id="{8D6BC8D1-C340-1FCA-B923-ABE68A7568B8}"/>
              </a:ext>
            </a:extLst>
          </p:cNvPr>
          <p:cNvPicPr>
            <a:picLocks noChangeAspect="1"/>
          </p:cNvPicPr>
          <p:nvPr/>
        </p:nvPicPr>
        <p:blipFill>
          <a:blip r:embed="rId5"/>
          <a:stretch>
            <a:fillRect/>
          </a:stretch>
        </p:blipFill>
        <p:spPr>
          <a:xfrm>
            <a:off x="5157384" y="7302757"/>
            <a:ext cx="4298053" cy="249958"/>
          </a:xfrm>
          <a:prstGeom prst="rect">
            <a:avLst/>
          </a:prstGeom>
        </p:spPr>
      </p:pic>
      <p:sp>
        <p:nvSpPr>
          <p:cNvPr id="37" name="Text Box37"/>
          <p:cNvSpPr txBox="1"/>
          <p:nvPr/>
        </p:nvSpPr>
        <p:spPr>
          <a:xfrm>
            <a:off x="5524639" y="7327649"/>
            <a:ext cx="3733619" cy="247440"/>
          </a:xfrm>
          <a:prstGeom prst="rect">
            <a:avLst/>
          </a:prstGeom>
        </p:spPr>
        <p:txBody>
          <a:bodyPr wrap="square" lIns="0" tIns="0" rIns="0" rtlCol="0">
            <a:spAutoFit/>
          </a:bodyPr>
          <a:lstStyle/>
          <a:p>
            <a:pPr algn="l" rtl="0">
              <a:lnSpc>
                <a:spcPts val="1729"/>
              </a:lnSpc>
            </a:pPr>
            <a:r>
              <a:rPr lang="en-US" altLang="zh-CN" sz="1300" spc="-37">
                <a:solidFill>
                  <a:srgbClr val="000000"/>
                </a:solidFill>
                <a:latin typeface="Segoe UI"/>
                <a:ea typeface="Segoe UI"/>
                <a:cs typeface="Segoe UI"/>
              </a:rPr>
              <a:t>Soils are flooded for only a portion of the year </a:t>
            </a:r>
            <a:endParaRPr lang="en-US" altLang="zh-CN" sz="1300">
              <a:latin typeface="Segoe UI"/>
              <a:ea typeface="Segoe UI"/>
              <a:cs typeface="Segoe UI"/>
            </a:endParaRPr>
          </a:p>
        </p:txBody>
      </p:sp>
      <p:pic>
        <p:nvPicPr>
          <p:cNvPr id="22" name="Picture 21">
            <a:extLst>
              <a:ext uri="{FF2B5EF4-FFF2-40B4-BE49-F238E27FC236}">
                <a16:creationId xmlns:a16="http://schemas.microsoft.com/office/drawing/2014/main" id="{5979E896-E682-D746-FAC5-CABE7A29C7EB}"/>
              </a:ext>
            </a:extLst>
          </p:cNvPr>
          <p:cNvPicPr>
            <a:picLocks noChangeAspect="1"/>
          </p:cNvPicPr>
          <p:nvPr/>
        </p:nvPicPr>
        <p:blipFill>
          <a:blip r:embed="rId6"/>
          <a:stretch>
            <a:fillRect/>
          </a:stretch>
        </p:blipFill>
        <p:spPr>
          <a:xfrm>
            <a:off x="5181412" y="7286674"/>
            <a:ext cx="256054" cy="347502"/>
          </a:xfrm>
          <a:prstGeom prst="rect">
            <a:avLst/>
          </a:prstGeom>
        </p:spPr>
      </p:pic>
      <p:sp>
        <p:nvSpPr>
          <p:cNvPr id="23" name="Text Box41">
            <a:extLst>
              <a:ext uri="{FF2B5EF4-FFF2-40B4-BE49-F238E27FC236}">
                <a16:creationId xmlns:a16="http://schemas.microsoft.com/office/drawing/2014/main" id="{7D21E9C7-7429-46ED-DAEE-41438B3D2991}"/>
              </a:ext>
            </a:extLst>
          </p:cNvPr>
          <p:cNvSpPr txBox="1"/>
          <p:nvPr/>
        </p:nvSpPr>
        <p:spPr>
          <a:xfrm>
            <a:off x="647036" y="4462403"/>
            <a:ext cx="3788908" cy="1809406"/>
          </a:xfrm>
          <a:prstGeom prst="rect">
            <a:avLst/>
          </a:prstGeom>
        </p:spPr>
        <p:txBody>
          <a:bodyPr wrap="square" lIns="0" tIns="0" rIns="0" rtlCol="0">
            <a:spAutoFit/>
          </a:bodyPr>
          <a:lstStyle/>
          <a:p>
            <a:pPr>
              <a:lnSpc>
                <a:spcPct val="150000"/>
              </a:lnSpc>
            </a:pPr>
            <a:r>
              <a:rPr lang="en-US" sz="1300">
                <a:solidFill>
                  <a:schemeClr val="bg2">
                    <a:lumMod val="25000"/>
                  </a:schemeClr>
                </a:solidFill>
                <a:latin typeface="Segoe UI"/>
                <a:cs typeface="Calibri"/>
              </a:rPr>
              <a:t>Wetlands not only provide a habitat for thousands of species, but </a:t>
            </a:r>
            <a:r>
              <a:rPr lang="en-US" sz="1300">
                <a:solidFill>
                  <a:schemeClr val="bg2">
                    <a:lumMod val="25000"/>
                  </a:schemeClr>
                </a:solidFill>
                <a:latin typeface="Segoe UI" panose="020B0502040204020203" pitchFamily="34" charset="0"/>
                <a:cs typeface="Segoe UI" panose="020B0502040204020203" pitchFamily="34" charset="0"/>
              </a:rPr>
              <a:t>they also provide ecosystem services that supply us with flood protection, erosion control, and clean drinking water. Wetlands serve as natural filters to improve the quality of water by removing harmful pollutants. </a:t>
            </a:r>
          </a:p>
        </p:txBody>
      </p:sp>
      <p:sp>
        <p:nvSpPr>
          <p:cNvPr id="77" name="Text Box77"/>
          <p:cNvSpPr txBox="1"/>
          <p:nvPr/>
        </p:nvSpPr>
        <p:spPr>
          <a:xfrm>
            <a:off x="926323" y="10812468"/>
            <a:ext cx="3327763" cy="465448"/>
          </a:xfrm>
          <a:prstGeom prst="rect">
            <a:avLst/>
          </a:prstGeom>
        </p:spPr>
        <p:txBody>
          <a:bodyPr wrap="square" lIns="0" tIns="0" rIns="0" rtlCol="0">
            <a:spAutoFit/>
          </a:bodyPr>
          <a:lstStyle/>
          <a:p>
            <a:pPr algn="l" rtl="0">
              <a:lnSpc>
                <a:spcPts val="1729"/>
              </a:lnSpc>
            </a:pPr>
            <a:r>
              <a:rPr lang="en-US" altLang="zh-CN" sz="1300" spc="-37">
                <a:solidFill>
                  <a:srgbClr val="000000"/>
                </a:solidFill>
                <a:latin typeface="Segoe UI"/>
                <a:ea typeface="Segoe UI"/>
                <a:cs typeface="Segoe UI"/>
              </a:rPr>
              <a:t>Duckweed, Water Hemlock, and Lance Leaf Arrowhead can be found here</a:t>
            </a:r>
            <a:endParaRPr lang="en-US" altLang="zh-CN" sz="1300">
              <a:latin typeface="Segoe UI"/>
              <a:ea typeface="Segoe UI"/>
              <a:cs typeface="Segoe UI"/>
            </a:endParaRPr>
          </a:p>
        </p:txBody>
      </p:sp>
      <p:sp>
        <p:nvSpPr>
          <p:cNvPr id="72" name="Text Box72"/>
          <p:cNvSpPr txBox="1"/>
          <p:nvPr/>
        </p:nvSpPr>
        <p:spPr>
          <a:xfrm>
            <a:off x="674354" y="10781641"/>
            <a:ext cx="95885" cy="184416"/>
          </a:xfrm>
          <a:prstGeom prst="rect">
            <a:avLst/>
          </a:prstGeom>
        </p:spPr>
        <p:txBody>
          <a:bodyPr wrap="square" lIns="0" tIns="0" rIns="0" rtlCol="0">
            <a:spAutoFit/>
          </a:bodyPr>
          <a:lstStyle/>
          <a:p>
            <a:pPr algn="l" rtl="0">
              <a:lnSpc>
                <a:spcPts val="1452"/>
              </a:lnSpc>
            </a:pPr>
            <a:r>
              <a:rPr lang="en-US" altLang="zh-CN" sz="1300" spc="0">
                <a:solidFill>
                  <a:srgbClr val="000000"/>
                </a:solidFill>
                <a:latin typeface="Arial"/>
                <a:ea typeface="Arial"/>
                <a:cs typeface="Arial"/>
              </a:rPr>
              <a:t>•</a:t>
            </a:r>
            <a:endParaRPr lang="en-US" altLang="zh-CN" sz="1300">
              <a:latin typeface="Arial"/>
              <a:ea typeface="Arial"/>
              <a:cs typeface="Arial"/>
            </a:endParaRPr>
          </a:p>
        </p:txBody>
      </p:sp>
      <p:sp>
        <p:nvSpPr>
          <p:cNvPr id="33" name="Text Box65">
            <a:extLst>
              <a:ext uri="{FF2B5EF4-FFF2-40B4-BE49-F238E27FC236}">
                <a16:creationId xmlns:a16="http://schemas.microsoft.com/office/drawing/2014/main" id="{CF379051-7F8E-61D0-B09F-B6CC4A4620FD}"/>
              </a:ext>
            </a:extLst>
          </p:cNvPr>
          <p:cNvSpPr txBox="1"/>
          <p:nvPr/>
        </p:nvSpPr>
        <p:spPr>
          <a:xfrm>
            <a:off x="5218906" y="8884924"/>
            <a:ext cx="4317358" cy="303738"/>
          </a:xfrm>
          <a:prstGeom prst="rect">
            <a:avLst/>
          </a:prstGeom>
        </p:spPr>
        <p:txBody>
          <a:bodyPr wrap="square" lIns="0" tIns="0" rIns="0" rtlCol="0">
            <a:spAutoFit/>
          </a:bodyPr>
          <a:lstStyle/>
          <a:p>
            <a:pPr algn="l" rtl="0">
              <a:lnSpc>
                <a:spcPts val="2043"/>
              </a:lnSpc>
            </a:pPr>
            <a:r>
              <a:rPr lang="en-US" altLang="zh-CN" u="sng" spc="100">
                <a:solidFill>
                  <a:srgbClr val="354387"/>
                </a:solidFill>
                <a:latin typeface="Bodoni MT" panose="02070603080606020203" pitchFamily="18" charset="0"/>
                <a:ea typeface="Arial"/>
                <a:cs typeface="Arial"/>
              </a:rPr>
              <a:t>Why are Shallow Wetlands Important?</a:t>
            </a:r>
            <a:endParaRPr lang="en-US" altLang="zh-CN" u="sng" spc="100">
              <a:latin typeface="Bodoni MT" panose="02070603080606020203" pitchFamily="18" charset="0"/>
              <a:ea typeface="Arial"/>
              <a:cs typeface="Arial"/>
            </a:endParaRPr>
          </a:p>
        </p:txBody>
      </p:sp>
      <p:sp>
        <p:nvSpPr>
          <p:cNvPr id="42" name="Text Box27">
            <a:extLst>
              <a:ext uri="{FF2B5EF4-FFF2-40B4-BE49-F238E27FC236}">
                <a16:creationId xmlns:a16="http://schemas.microsoft.com/office/drawing/2014/main" id="{F06934FA-FB35-D463-3BBE-34E935308B50}"/>
              </a:ext>
            </a:extLst>
          </p:cNvPr>
          <p:cNvSpPr txBox="1"/>
          <p:nvPr/>
        </p:nvSpPr>
        <p:spPr>
          <a:xfrm>
            <a:off x="5218906" y="9304728"/>
            <a:ext cx="4224341" cy="2409570"/>
          </a:xfrm>
          <a:prstGeom prst="rect">
            <a:avLst/>
          </a:prstGeom>
        </p:spPr>
        <p:txBody>
          <a:bodyPr wrap="square" lIns="0" tIns="0" rIns="0" rtlCol="0">
            <a:spAutoFit/>
          </a:bodyPr>
          <a:lstStyle/>
          <a:p>
            <a:pPr rtl="0">
              <a:lnSpc>
                <a:spcPct val="150000"/>
              </a:lnSpc>
            </a:pPr>
            <a:r>
              <a:rPr lang="en-US" altLang="zh-CN" sz="1300">
                <a:latin typeface="Segoe UI"/>
                <a:ea typeface="Segoe UI"/>
                <a:cs typeface="Segoe UI"/>
              </a:rPr>
              <a:t>Shallow wetlands provide South Florida with clean drinking water by removing sediments, phosphates, and nitrates from the water and replenishing our aquifers. This vital process is facilitated by native wetland plants. Shallow wetlands, such as the marshes and swamps, serve as foraging areas for wading birds. Wetlands located close to bird nesting rookeries are especially beneficial for chick rearing, as adult birds don’t have to fly as far to find food. </a:t>
            </a:r>
          </a:p>
        </p:txBody>
      </p:sp>
      <p:pic>
        <p:nvPicPr>
          <p:cNvPr id="5" name="Picture 4" descr="A bird on a branch&#10;&#10;Description automatically generated with medium confidence">
            <a:extLst>
              <a:ext uri="{FF2B5EF4-FFF2-40B4-BE49-F238E27FC236}">
                <a16:creationId xmlns:a16="http://schemas.microsoft.com/office/drawing/2014/main" id="{8F5735C9-44A1-DEE0-FD2E-6C249F0384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0651" y="12566187"/>
            <a:ext cx="2959381" cy="2219536"/>
          </a:xfrm>
          <a:prstGeom prst="rect">
            <a:avLst/>
          </a:prstGeom>
        </p:spPr>
      </p:pic>
      <p:pic>
        <p:nvPicPr>
          <p:cNvPr id="2" name="Picture 1">
            <a:extLst>
              <a:ext uri="{FF2B5EF4-FFF2-40B4-BE49-F238E27FC236}">
                <a16:creationId xmlns:a16="http://schemas.microsoft.com/office/drawing/2014/main" id="{534E046E-CAAF-683D-AA41-627FE0FCDE85}"/>
              </a:ext>
            </a:extLst>
          </p:cNvPr>
          <p:cNvPicPr>
            <a:picLocks noChangeAspect="1"/>
          </p:cNvPicPr>
          <p:nvPr/>
        </p:nvPicPr>
        <p:blipFill>
          <a:blip r:embed="rId8"/>
          <a:stretch>
            <a:fillRect/>
          </a:stretch>
        </p:blipFill>
        <p:spPr>
          <a:xfrm>
            <a:off x="5140488" y="2818931"/>
            <a:ext cx="4608721" cy="307128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Path97"/>
          <p:cNvSpPr/>
          <p:nvPr/>
        </p:nvSpPr>
        <p:spPr>
          <a:xfrm>
            <a:off x="0" y="0"/>
            <a:ext cx="0" cy="0"/>
          </a:xfrm>
          <a:custGeom>
            <a:avLst/>
            <a:gdLst/>
            <a:ahLst/>
            <a:cxnLst/>
            <a:rect l="l" t="t" r="r" b="b"/>
            <a:pathLst>
              <a:path/>
            </a:pathLst>
          </a:custGeom>
          <a:solidFill/>
          <a:ln>
            <a:solidFill/>
            <a:prstDash/>
          </a:ln>
        </p:spPr>
        <p:txBody>
          <a:bodyPr rtlCol="0" anchor="ctr"/>
          <a:lstStyle/>
          <a:p>
            <a:pPr algn="ctr"/>
            <a:endParaRPr lang="en-US" altLang="zh-CN"/>
          </a:p>
        </p:txBody>
      </p:sp>
      <p:sp>
        <p:nvSpPr>
          <p:cNvPr id="98" name="Path98"/>
          <p:cNvSpPr/>
          <p:nvPr/>
        </p:nvSpPr>
        <p:spPr>
          <a:xfrm>
            <a:off x="-5803" y="116977"/>
            <a:ext cx="10058400" cy="15544800"/>
          </a:xfrm>
          <a:custGeom>
            <a:avLst/>
            <a:gdLst/>
            <a:ahLst/>
            <a:cxnLst/>
            <a:rect l="l" t="t" r="r" b="b"/>
            <a:pathLst>
              <a:path w="10058400" h="15544800">
                <a:moveTo>
                  <a:pt x="0" y="0"/>
                </a:moveTo>
                <a:lnTo>
                  <a:pt x="10058400" y="0"/>
                </a:lnTo>
                <a:lnTo>
                  <a:pt x="10058400" y="15544800"/>
                </a:lnTo>
                <a:lnTo>
                  <a:pt x="0" y="15544800"/>
                </a:lnTo>
                <a:lnTo>
                  <a:pt x="0" y="0"/>
                </a:lnTo>
                <a:close/>
              </a:path>
            </a:pathLst>
          </a:custGeom>
          <a:solidFill>
            <a:srgbClr val="FFFFFF">
              <a:alpha val="100000"/>
            </a:srgbClr>
          </a:solidFill>
          <a:ln w="0" cap="sq">
            <a:solidFill>
              <a:srgbClr val="FFFFFF"/>
            </a:solidFill>
            <a:prstDash val="solid"/>
          </a:ln>
        </p:spPr>
        <p:txBody>
          <a:bodyPr rtlCol="0" anchor="ctr"/>
          <a:lstStyle/>
          <a:p>
            <a:pPr algn="ctr"/>
            <a:endParaRPr lang="en-US" altLang="zh-CN"/>
          </a:p>
        </p:txBody>
      </p:sp>
      <p:sp>
        <p:nvSpPr>
          <p:cNvPr id="99" name="Path99"/>
          <p:cNvSpPr/>
          <p:nvPr/>
        </p:nvSpPr>
        <p:spPr>
          <a:xfrm>
            <a:off x="-80639192" y="-80650640"/>
            <a:ext cx="171336784" cy="162613568"/>
          </a:xfrm>
          <a:custGeom>
            <a:avLst/>
            <a:gdLst/>
            <a:ahLst/>
            <a:cxnLst/>
            <a:rect l="l" t="t" r="r" b="b"/>
            <a:pathLst>
              <a:path w="171336784" h="162613568">
                <a:moveTo>
                  <a:pt x="80645000" y="80645000"/>
                </a:moveTo>
                <a:lnTo>
                  <a:pt x="90691792" y="80645000"/>
                </a:lnTo>
                <a:lnTo>
                  <a:pt x="90691792" y="81968568"/>
                </a:lnTo>
                <a:lnTo>
                  <a:pt x="80645000" y="81968568"/>
                </a:lnTo>
                <a:lnTo>
                  <a:pt x="80645000" y="80645000"/>
                </a:lnTo>
                <a:close/>
              </a:path>
            </a:pathLst>
          </a:custGeom>
          <a:solidFill/>
          <a:ln w="12700" cap="sq">
            <a:solidFill>
              <a:srgbClr val="88C6C6"/>
            </a:solidFill>
            <a:prstDash val="solid"/>
          </a:ln>
        </p:spPr>
        <p:txBody>
          <a:bodyPr rtlCol="0" anchor="ctr"/>
          <a:lstStyle/>
          <a:p>
            <a:pPr algn="ctr"/>
            <a:endParaRPr lang="en-US" altLang="zh-CN"/>
          </a:p>
        </p:txBody>
      </p:sp>
      <p:sp>
        <p:nvSpPr>
          <p:cNvPr id="110" name="Text Box110"/>
          <p:cNvSpPr txBox="1"/>
          <p:nvPr/>
        </p:nvSpPr>
        <p:spPr>
          <a:xfrm>
            <a:off x="30503" y="-5767"/>
            <a:ext cx="10046795" cy="1323570"/>
          </a:xfrm>
          <a:prstGeom prst="rect">
            <a:avLst/>
          </a:prstGeom>
          <a:solidFill>
            <a:srgbClr val="88C6C6"/>
          </a:solidFill>
        </p:spPr>
        <p:txBody>
          <a:bodyPr wrap="square" lIns="0" tIns="0" rIns="0" rtlCol="0">
            <a:spAutoFit/>
          </a:bodyPr>
          <a:lstStyle/>
          <a:p>
            <a:pPr algn="l">
              <a:lnSpc>
                <a:spcPts val="4675"/>
              </a:lnSpc>
            </a:pPr>
            <a:endParaRPr/>
          </a:p>
          <a:p>
            <a:pPr marL="7142228" algn="l" rtl="0">
              <a:lnSpc>
                <a:spcPts val="2270"/>
              </a:lnSpc>
            </a:pPr>
            <a:r>
              <a:rPr lang="en-US" altLang="zh-CN" sz="1900" b="1" spc="262">
                <a:solidFill>
                  <a:srgbClr val="FFFFFF"/>
                </a:solidFill>
                <a:latin typeface="Bodoni MT"/>
                <a:ea typeface="Bodoni MT"/>
                <a:cs typeface="Bodoni MT"/>
              </a:rPr>
              <a:t>FI</a:t>
            </a:r>
            <a:r>
              <a:rPr lang="en-US" altLang="zh-CN" sz="1900" b="1" spc="-66">
                <a:solidFill>
                  <a:srgbClr val="FFFFFF"/>
                </a:solidFill>
                <a:latin typeface="Bodoni MT"/>
                <a:ea typeface="Bodoni MT"/>
                <a:cs typeface="Bodoni MT"/>
              </a:rPr>
              <a:t> </a:t>
            </a:r>
            <a:r>
              <a:rPr lang="en-US" altLang="zh-CN" sz="1900" b="1" spc="-97">
                <a:solidFill>
                  <a:srgbClr val="FFFFFF"/>
                </a:solidFill>
                <a:latin typeface="Bodoni MT"/>
                <a:ea typeface="Bodoni MT"/>
                <a:cs typeface="Bodoni MT"/>
              </a:rPr>
              <a:t>E</a:t>
            </a:r>
            <a:r>
              <a:rPr lang="en-US" altLang="zh-CN" sz="1900" b="1" spc="193">
                <a:solidFill>
                  <a:srgbClr val="FFFFFF"/>
                </a:solidFill>
                <a:latin typeface="Bodoni MT"/>
                <a:ea typeface="Bodoni MT"/>
                <a:cs typeface="Bodoni MT"/>
              </a:rPr>
              <a:t> </a:t>
            </a:r>
            <a:r>
              <a:rPr lang="en-US" altLang="zh-CN" sz="1900" b="1" spc="-57">
                <a:solidFill>
                  <a:srgbClr val="FFFFFF"/>
                </a:solidFill>
                <a:latin typeface="Bodoni MT"/>
                <a:ea typeface="Bodoni MT"/>
                <a:cs typeface="Bodoni MT"/>
              </a:rPr>
              <a:t>L</a:t>
            </a:r>
            <a:r>
              <a:rPr lang="en-US" altLang="zh-CN" sz="1900" b="1" spc="202">
                <a:solidFill>
                  <a:srgbClr val="FFFFFF"/>
                </a:solidFill>
                <a:latin typeface="Bodoni MT"/>
                <a:ea typeface="Bodoni MT"/>
                <a:cs typeface="Bodoni MT"/>
              </a:rPr>
              <a:t> </a:t>
            </a:r>
            <a:r>
              <a:rPr lang="en-US" altLang="zh-CN" sz="1900" b="1" spc="34">
                <a:solidFill>
                  <a:srgbClr val="FFFFFF"/>
                </a:solidFill>
                <a:latin typeface="Bodoni MT"/>
                <a:ea typeface="Bodoni MT"/>
                <a:cs typeface="Bodoni MT"/>
              </a:rPr>
              <a:t>D</a:t>
            </a:r>
            <a:r>
              <a:rPr lang="en-US" altLang="zh-CN" sz="1900" b="1" spc="1118">
                <a:solidFill>
                  <a:srgbClr val="FFFFFF"/>
                </a:solidFill>
                <a:latin typeface="Bodoni MT"/>
                <a:ea typeface="Bodoni MT"/>
                <a:cs typeface="Bodoni MT"/>
              </a:rPr>
              <a:t> </a:t>
            </a:r>
            <a:r>
              <a:rPr lang="en-US" altLang="zh-CN" sz="1900" b="1" spc="34">
                <a:solidFill>
                  <a:srgbClr val="FFFFFF"/>
                </a:solidFill>
                <a:latin typeface="Bodoni MT"/>
                <a:ea typeface="Bodoni MT"/>
                <a:cs typeface="Bodoni MT"/>
              </a:rPr>
              <a:t>G</a:t>
            </a:r>
            <a:r>
              <a:rPr lang="en-US" altLang="zh-CN" sz="1900" b="1" spc="165">
                <a:solidFill>
                  <a:srgbClr val="FFFFFF"/>
                </a:solidFill>
                <a:latin typeface="Bodoni MT"/>
                <a:ea typeface="Bodoni MT"/>
                <a:cs typeface="Bodoni MT"/>
              </a:rPr>
              <a:t> </a:t>
            </a:r>
            <a:r>
              <a:rPr lang="en-US" altLang="zh-CN" sz="1900" b="1" spc="-141">
                <a:solidFill>
                  <a:srgbClr val="FFFFFF"/>
                </a:solidFill>
                <a:latin typeface="Bodoni MT"/>
                <a:ea typeface="Bodoni MT"/>
                <a:cs typeface="Bodoni MT"/>
              </a:rPr>
              <a:t>U</a:t>
            </a:r>
            <a:r>
              <a:rPr lang="en-US" altLang="zh-CN" sz="1900" b="1" spc="201">
                <a:solidFill>
                  <a:srgbClr val="FFFFFF"/>
                </a:solidFill>
                <a:latin typeface="Bodoni MT"/>
                <a:ea typeface="Bodoni MT"/>
                <a:cs typeface="Bodoni MT"/>
              </a:rPr>
              <a:t> </a:t>
            </a:r>
            <a:r>
              <a:rPr lang="en-US" altLang="zh-CN" sz="1900" b="1" spc="-74">
                <a:solidFill>
                  <a:srgbClr val="FFFFFF"/>
                </a:solidFill>
                <a:latin typeface="Bodoni MT"/>
                <a:ea typeface="Bodoni MT"/>
                <a:cs typeface="Bodoni MT"/>
              </a:rPr>
              <a:t>I</a:t>
            </a:r>
            <a:r>
              <a:rPr lang="en-US" altLang="zh-CN" sz="1900" b="1" spc="197">
                <a:solidFill>
                  <a:srgbClr val="FFFFFF"/>
                </a:solidFill>
                <a:latin typeface="Bodoni MT"/>
                <a:ea typeface="Bodoni MT"/>
                <a:cs typeface="Bodoni MT"/>
              </a:rPr>
              <a:t> </a:t>
            </a:r>
            <a:r>
              <a:rPr lang="en-US" altLang="zh-CN" sz="1900" b="1" spc="34">
                <a:solidFill>
                  <a:srgbClr val="FFFFFF"/>
                </a:solidFill>
                <a:latin typeface="Bodoni MT"/>
                <a:ea typeface="Bodoni MT"/>
                <a:cs typeface="Bodoni MT"/>
              </a:rPr>
              <a:t>D</a:t>
            </a:r>
            <a:r>
              <a:rPr lang="en-US" altLang="zh-CN" sz="1900" b="1" spc="166">
                <a:solidFill>
                  <a:srgbClr val="FFFFFF"/>
                </a:solidFill>
                <a:latin typeface="Bodoni MT"/>
                <a:ea typeface="Bodoni MT"/>
                <a:cs typeface="Bodoni MT"/>
              </a:rPr>
              <a:t> </a:t>
            </a:r>
            <a:r>
              <a:rPr lang="en-US" altLang="zh-CN" sz="1900" b="1" spc="-97">
                <a:solidFill>
                  <a:srgbClr val="FFFFFF"/>
                </a:solidFill>
                <a:latin typeface="Bodoni MT"/>
                <a:ea typeface="Bodoni MT"/>
                <a:cs typeface="Bodoni MT"/>
              </a:rPr>
              <a:t>E</a:t>
            </a:r>
            <a:endParaRPr lang="en-US" altLang="zh-CN" sz="1900">
              <a:latin typeface="Bodoni MT"/>
              <a:ea typeface="Bodoni MT"/>
              <a:cs typeface="Bodoni MT"/>
            </a:endParaRPr>
          </a:p>
        </p:txBody>
      </p:sp>
      <p:sp>
        <p:nvSpPr>
          <p:cNvPr id="111" name="Text Box111"/>
          <p:cNvSpPr txBox="1"/>
          <p:nvPr/>
        </p:nvSpPr>
        <p:spPr>
          <a:xfrm>
            <a:off x="-11606" y="14958692"/>
            <a:ext cx="10058401" cy="728232"/>
          </a:xfrm>
          <a:prstGeom prst="rect">
            <a:avLst/>
          </a:prstGeom>
          <a:solidFill>
            <a:srgbClr val="354387"/>
          </a:solidFill>
        </p:spPr>
        <p:txBody>
          <a:bodyPr wrap="square" lIns="0" tIns="0" rIns="0" rtlCol="0">
            <a:spAutoFit/>
          </a:bodyPr>
          <a:lstStyle/>
          <a:p>
            <a:pPr algn="l">
              <a:lnSpc>
                <a:spcPts val="2201"/>
              </a:lnSpc>
            </a:pPr>
            <a:endParaRPr/>
          </a:p>
          <a:p>
            <a:pPr marL="784679" algn="ctr" rtl="0">
              <a:lnSpc>
                <a:spcPts val="1563"/>
              </a:lnSpc>
            </a:pPr>
            <a:r>
              <a:rPr lang="en-US" altLang="zh-CN" sz="1300">
                <a:solidFill>
                  <a:srgbClr val="FFFFFF"/>
                </a:solidFill>
                <a:latin typeface="Arial"/>
                <a:ea typeface="Arial"/>
                <a:cs typeface="Arial"/>
              </a:rPr>
              <a:t>MaciasWildlifeSociety.org | The Macias Wildlife Society is a 501(c)(3) corporation. All donations are tax deductible | PO Box 366002, Bonita Springs, FL 34136</a:t>
            </a:r>
            <a:endParaRPr lang="en-US" altLang="zh-CN" sz="1300">
              <a:latin typeface="Arial"/>
              <a:ea typeface="Arial"/>
              <a:cs typeface="Arial"/>
            </a:endParaRPr>
          </a:p>
        </p:txBody>
      </p:sp>
      <p:sp>
        <p:nvSpPr>
          <p:cNvPr id="112" name="Text Box112"/>
          <p:cNvSpPr txBox="1"/>
          <p:nvPr/>
        </p:nvSpPr>
        <p:spPr>
          <a:xfrm>
            <a:off x="412366" y="12715016"/>
            <a:ext cx="8909440" cy="453684"/>
          </a:xfrm>
          <a:prstGeom prst="rect">
            <a:avLst/>
          </a:prstGeom>
          <a:solidFill>
            <a:srgbClr val="88C6C6"/>
          </a:solidFill>
        </p:spPr>
        <p:txBody>
          <a:bodyPr wrap="square" lIns="0" tIns="0" rIns="0" rtlCol="0">
            <a:spAutoFit/>
          </a:bodyPr>
          <a:lstStyle/>
          <a:p>
            <a:pPr marL="3248168" algn="l" rtl="0">
              <a:lnSpc>
                <a:spcPts val="2749"/>
              </a:lnSpc>
              <a:spcBef>
                <a:spcPts val="407"/>
              </a:spcBef>
            </a:pPr>
            <a:r>
              <a:rPr lang="en-US" altLang="zh-CN" sz="2300" b="1" spc="211">
                <a:solidFill>
                  <a:srgbClr val="FFFFFF"/>
                </a:solidFill>
                <a:latin typeface="Bodoni MT"/>
                <a:ea typeface="Bodoni MT"/>
                <a:cs typeface="Bodoni MT"/>
              </a:rPr>
              <a:t>Ad</a:t>
            </a:r>
            <a:r>
              <a:rPr lang="en-US" altLang="zh-CN" sz="2300" b="1" spc="-387">
                <a:solidFill>
                  <a:srgbClr val="FFFFFF"/>
                </a:solidFill>
                <a:latin typeface="Bodoni MT"/>
                <a:ea typeface="Bodoni MT"/>
                <a:cs typeface="Bodoni MT"/>
              </a:rPr>
              <a:t> </a:t>
            </a:r>
            <a:r>
              <a:rPr lang="en-US" altLang="zh-CN" sz="2300" b="1" spc="75">
                <a:solidFill>
                  <a:srgbClr val="FFFFFF"/>
                </a:solidFill>
                <a:latin typeface="Bodoni MT"/>
                <a:ea typeface="Bodoni MT"/>
                <a:cs typeface="Bodoni MT"/>
              </a:rPr>
              <a:t>d</a:t>
            </a:r>
            <a:r>
              <a:rPr lang="en-US" altLang="zh-CN" sz="2300" b="1" spc="-251">
                <a:solidFill>
                  <a:srgbClr val="FFFFFF"/>
                </a:solidFill>
                <a:latin typeface="Bodoni MT"/>
                <a:ea typeface="Bodoni MT"/>
                <a:cs typeface="Bodoni MT"/>
              </a:rPr>
              <a:t> </a:t>
            </a:r>
            <a:r>
              <a:rPr lang="en-US" altLang="zh-CN" sz="2300" b="1" spc="46">
                <a:solidFill>
                  <a:srgbClr val="FFFFFF"/>
                </a:solidFill>
                <a:latin typeface="Bodoni MT"/>
                <a:ea typeface="Bodoni MT"/>
                <a:cs typeface="Bodoni MT"/>
              </a:rPr>
              <a:t>i</a:t>
            </a:r>
            <a:r>
              <a:rPr lang="en-US" altLang="zh-CN" sz="2300" b="1" spc="-214">
                <a:solidFill>
                  <a:srgbClr val="FFFFFF"/>
                </a:solidFill>
                <a:latin typeface="Bodoni MT"/>
                <a:ea typeface="Bodoni MT"/>
                <a:cs typeface="Bodoni MT"/>
              </a:rPr>
              <a:t> </a:t>
            </a:r>
            <a:r>
              <a:rPr lang="en-US" altLang="zh-CN" sz="2300" b="1" spc="-17">
                <a:solidFill>
                  <a:srgbClr val="FFFFFF"/>
                </a:solidFill>
                <a:latin typeface="Bodoni MT"/>
                <a:ea typeface="Bodoni MT"/>
                <a:cs typeface="Bodoni MT"/>
              </a:rPr>
              <a:t>t</a:t>
            </a:r>
            <a:r>
              <a:rPr lang="en-US" altLang="zh-CN" sz="2300" b="1" spc="-174">
                <a:solidFill>
                  <a:srgbClr val="FFFFFF"/>
                </a:solidFill>
                <a:latin typeface="Bodoni MT"/>
                <a:ea typeface="Bodoni MT"/>
                <a:cs typeface="Bodoni MT"/>
              </a:rPr>
              <a:t> </a:t>
            </a:r>
            <a:r>
              <a:rPr lang="en-US" altLang="zh-CN" sz="2300" b="1" spc="46">
                <a:solidFill>
                  <a:srgbClr val="FFFFFF"/>
                </a:solidFill>
                <a:latin typeface="Bodoni MT"/>
                <a:ea typeface="Bodoni MT"/>
                <a:cs typeface="Bodoni MT"/>
              </a:rPr>
              <a:t>i</a:t>
            </a:r>
            <a:r>
              <a:rPr lang="en-US" altLang="zh-CN" sz="2300" b="1" spc="-214">
                <a:solidFill>
                  <a:srgbClr val="FFFFFF"/>
                </a:solidFill>
                <a:latin typeface="Bodoni MT"/>
                <a:ea typeface="Bodoni MT"/>
                <a:cs typeface="Bodoni MT"/>
              </a:rPr>
              <a:t> </a:t>
            </a:r>
            <a:r>
              <a:rPr lang="en-US" altLang="zh-CN" sz="2300" b="1" spc="41">
                <a:solidFill>
                  <a:srgbClr val="FFFFFF"/>
                </a:solidFill>
                <a:latin typeface="Bodoni MT"/>
                <a:ea typeface="Bodoni MT"/>
                <a:cs typeface="Bodoni MT"/>
              </a:rPr>
              <a:t>o</a:t>
            </a:r>
            <a:r>
              <a:rPr lang="en-US" altLang="zh-CN" sz="2300" b="1" spc="-220">
                <a:solidFill>
                  <a:srgbClr val="FFFFFF"/>
                </a:solidFill>
                <a:latin typeface="Bodoni MT"/>
                <a:ea typeface="Bodoni MT"/>
                <a:cs typeface="Bodoni MT"/>
              </a:rPr>
              <a:t> </a:t>
            </a:r>
            <a:r>
              <a:rPr lang="en-US" altLang="zh-CN" sz="2300" b="1" spc="0">
                <a:solidFill>
                  <a:srgbClr val="FFFFFF"/>
                </a:solidFill>
                <a:latin typeface="Bodoni MT"/>
                <a:ea typeface="Bodoni MT"/>
                <a:cs typeface="Bodoni MT"/>
              </a:rPr>
              <a:t>n</a:t>
            </a:r>
            <a:r>
              <a:rPr lang="en-US" altLang="zh-CN" sz="2300" b="1" spc="-170">
                <a:solidFill>
                  <a:srgbClr val="FFFFFF"/>
                </a:solidFill>
                <a:latin typeface="Bodoni MT"/>
                <a:ea typeface="Bodoni MT"/>
                <a:cs typeface="Bodoni MT"/>
              </a:rPr>
              <a:t> </a:t>
            </a:r>
            <a:r>
              <a:rPr lang="en-US" altLang="zh-CN" sz="2300" b="1" spc="-104">
                <a:solidFill>
                  <a:srgbClr val="FFFFFF"/>
                </a:solidFill>
                <a:latin typeface="Bodoni MT"/>
                <a:ea typeface="Bodoni MT"/>
                <a:cs typeface="Bodoni MT"/>
              </a:rPr>
              <a:t>a</a:t>
            </a:r>
            <a:r>
              <a:rPr lang="en-US" altLang="zh-CN" sz="2300" b="1" spc="-172">
                <a:solidFill>
                  <a:srgbClr val="FFFFFF"/>
                </a:solidFill>
                <a:latin typeface="Bodoni MT"/>
                <a:ea typeface="Bodoni MT"/>
                <a:cs typeface="Bodoni MT"/>
              </a:rPr>
              <a:t> </a:t>
            </a:r>
            <a:r>
              <a:rPr lang="en-US" altLang="zh-CN" sz="2300" b="1" spc="25">
                <a:solidFill>
                  <a:srgbClr val="FFFFFF"/>
                </a:solidFill>
                <a:latin typeface="Bodoni MT"/>
                <a:ea typeface="Bodoni MT"/>
                <a:cs typeface="Bodoni MT"/>
              </a:rPr>
              <a:t>l</a:t>
            </a:r>
            <a:r>
              <a:rPr lang="en-US" altLang="zh-CN" sz="2300" b="1" spc="544">
                <a:solidFill>
                  <a:srgbClr val="FFFFFF"/>
                </a:solidFill>
                <a:latin typeface="Bodoni MT"/>
                <a:ea typeface="Bodoni MT"/>
                <a:cs typeface="Bodoni MT"/>
              </a:rPr>
              <a:t> </a:t>
            </a:r>
            <a:r>
              <a:rPr lang="en-US" altLang="zh-CN" sz="2300" b="1" spc="32">
                <a:solidFill>
                  <a:srgbClr val="FFFFFF"/>
                </a:solidFill>
                <a:latin typeface="Bodoni MT"/>
                <a:ea typeface="Bodoni MT"/>
                <a:cs typeface="Bodoni MT"/>
              </a:rPr>
              <a:t>N</a:t>
            </a:r>
            <a:r>
              <a:rPr lang="en-US" altLang="zh-CN" sz="2300" b="1" spc="-211">
                <a:solidFill>
                  <a:srgbClr val="FFFFFF"/>
                </a:solidFill>
                <a:latin typeface="Bodoni MT"/>
                <a:ea typeface="Bodoni MT"/>
                <a:cs typeface="Bodoni MT"/>
              </a:rPr>
              <a:t> </a:t>
            </a:r>
            <a:r>
              <a:rPr lang="en-US" altLang="zh-CN" sz="2300" b="1" spc="41">
                <a:solidFill>
                  <a:srgbClr val="FFFFFF"/>
                </a:solidFill>
                <a:latin typeface="Bodoni MT"/>
                <a:ea typeface="Bodoni MT"/>
                <a:cs typeface="Bodoni MT"/>
              </a:rPr>
              <a:t>o</a:t>
            </a:r>
            <a:r>
              <a:rPr lang="en-US" altLang="zh-CN" sz="2300" b="1" spc="-220">
                <a:solidFill>
                  <a:srgbClr val="FFFFFF"/>
                </a:solidFill>
                <a:latin typeface="Bodoni MT"/>
                <a:ea typeface="Bodoni MT"/>
                <a:cs typeface="Bodoni MT"/>
              </a:rPr>
              <a:t> </a:t>
            </a:r>
            <a:r>
              <a:rPr lang="en-US" altLang="zh-CN" sz="2300" b="1" spc="-17">
                <a:solidFill>
                  <a:srgbClr val="FFFFFF"/>
                </a:solidFill>
                <a:latin typeface="Bodoni MT"/>
                <a:ea typeface="Bodoni MT"/>
                <a:cs typeface="Bodoni MT"/>
              </a:rPr>
              <a:t>t</a:t>
            </a:r>
            <a:r>
              <a:rPr lang="en-US" altLang="zh-CN" sz="2300" b="1" spc="-174">
                <a:solidFill>
                  <a:srgbClr val="FFFFFF"/>
                </a:solidFill>
                <a:latin typeface="Bodoni MT"/>
                <a:ea typeface="Bodoni MT"/>
                <a:cs typeface="Bodoni MT"/>
              </a:rPr>
              <a:t> </a:t>
            </a:r>
            <a:r>
              <a:rPr lang="en-US" altLang="zh-CN" sz="2300" b="1" spc="30">
                <a:solidFill>
                  <a:srgbClr val="FFFFFF"/>
                </a:solidFill>
                <a:latin typeface="Bodoni MT"/>
                <a:ea typeface="Bodoni MT"/>
                <a:cs typeface="Bodoni MT"/>
              </a:rPr>
              <a:t>e</a:t>
            </a:r>
            <a:r>
              <a:rPr lang="en-US" altLang="zh-CN" sz="2300" b="1" spc="-202">
                <a:solidFill>
                  <a:srgbClr val="FFFFFF"/>
                </a:solidFill>
                <a:latin typeface="Bodoni MT"/>
                <a:ea typeface="Bodoni MT"/>
                <a:cs typeface="Bodoni MT"/>
              </a:rPr>
              <a:t> </a:t>
            </a:r>
            <a:r>
              <a:rPr lang="en-US" altLang="zh-CN" sz="2300" b="1" spc="-48">
                <a:solidFill>
                  <a:srgbClr val="FFFFFF"/>
                </a:solidFill>
                <a:latin typeface="Bodoni MT"/>
                <a:ea typeface="Bodoni MT"/>
                <a:cs typeface="Bodoni MT"/>
              </a:rPr>
              <a:t>s</a:t>
            </a:r>
            <a:endParaRPr lang="en-US" altLang="zh-CN" sz="2300">
              <a:latin typeface="Bodoni MT"/>
              <a:ea typeface="Bodoni MT"/>
              <a:cs typeface="Bodoni MT"/>
            </a:endParaRPr>
          </a:p>
        </p:txBody>
      </p:sp>
      <p:sp>
        <p:nvSpPr>
          <p:cNvPr id="113" name="Text Box113"/>
          <p:cNvSpPr txBox="1"/>
          <p:nvPr/>
        </p:nvSpPr>
        <p:spPr>
          <a:xfrm>
            <a:off x="843151" y="1544058"/>
            <a:ext cx="3296484" cy="302647"/>
          </a:xfrm>
          <a:prstGeom prst="rect">
            <a:avLst/>
          </a:prstGeom>
        </p:spPr>
        <p:txBody>
          <a:bodyPr wrap="square" lIns="0" tIns="0" rIns="0" rtlCol="0">
            <a:spAutoFit/>
          </a:bodyPr>
          <a:lstStyle/>
          <a:p>
            <a:pPr algn="l" rtl="0">
              <a:lnSpc>
                <a:spcPts val="2043"/>
              </a:lnSpc>
            </a:pPr>
            <a:r>
              <a:rPr lang="en-US" altLang="zh-CN" sz="1700" u="sng" spc="-36">
                <a:solidFill>
                  <a:srgbClr val="354387"/>
                </a:solidFill>
                <a:latin typeface="Bodoni MT" panose="02070603080606020203" pitchFamily="18" charset="0"/>
                <a:ea typeface="Arial"/>
                <a:cs typeface="Arial"/>
              </a:rPr>
              <a:t>The Wetland Species Photo Gallery </a:t>
            </a:r>
            <a:endParaRPr lang="en-US" altLang="zh-CN" sz="1700" u="sng">
              <a:latin typeface="Bodoni MT" panose="02070603080606020203" pitchFamily="18" charset="0"/>
              <a:ea typeface="Arial"/>
              <a:cs typeface="Arial"/>
            </a:endParaRPr>
          </a:p>
        </p:txBody>
      </p:sp>
      <p:sp>
        <p:nvSpPr>
          <p:cNvPr id="114" name="Text Box114"/>
          <p:cNvSpPr txBox="1"/>
          <p:nvPr/>
        </p:nvSpPr>
        <p:spPr>
          <a:xfrm>
            <a:off x="847658" y="7375012"/>
            <a:ext cx="1458888" cy="187744"/>
          </a:xfrm>
          <a:prstGeom prst="rect">
            <a:avLst/>
          </a:prstGeom>
        </p:spPr>
        <p:txBody>
          <a:bodyPr wrap="square" lIns="0" tIns="0" rIns="0" rtlCol="0">
            <a:spAutoFit/>
          </a:bodyPr>
          <a:lstStyle/>
          <a:p>
            <a:pPr algn="l" rtl="0">
              <a:lnSpc>
                <a:spcPts val="1197"/>
              </a:lnSpc>
            </a:pPr>
            <a:r>
              <a:rPr lang="en-US" altLang="zh-CN" sz="900" spc="-78">
                <a:solidFill>
                  <a:srgbClr val="000000"/>
                </a:solidFill>
                <a:latin typeface="Segoe UI"/>
                <a:ea typeface="Segoe UI"/>
                <a:cs typeface="Segoe UI"/>
              </a:rPr>
              <a:t>1.</a:t>
            </a:r>
            <a:r>
              <a:rPr lang="en-US" altLang="zh-CN" sz="900">
                <a:solidFill>
                  <a:srgbClr val="000000"/>
                </a:solidFill>
                <a:latin typeface="Segoe UI"/>
                <a:ea typeface="Segoe UI"/>
                <a:cs typeface="Segoe UI"/>
              </a:rPr>
              <a:t> </a:t>
            </a:r>
            <a:r>
              <a:rPr lang="en-US" altLang="zh-CN" sz="900" spc="-25">
                <a:solidFill>
                  <a:srgbClr val="000000"/>
                </a:solidFill>
                <a:latin typeface="Segoe UI"/>
                <a:ea typeface="Segoe UI"/>
                <a:cs typeface="Segoe UI"/>
              </a:rPr>
              <a:t>Wood Stork in Spike Rush</a:t>
            </a:r>
            <a:endParaRPr lang="en-US" altLang="zh-CN" sz="900">
              <a:latin typeface="Segoe UI"/>
              <a:ea typeface="Segoe UI"/>
              <a:cs typeface="Segoe UI"/>
            </a:endParaRPr>
          </a:p>
        </p:txBody>
      </p:sp>
      <p:sp>
        <p:nvSpPr>
          <p:cNvPr id="116" name="Text Box116"/>
          <p:cNvSpPr txBox="1"/>
          <p:nvPr/>
        </p:nvSpPr>
        <p:spPr>
          <a:xfrm>
            <a:off x="607637" y="13295530"/>
            <a:ext cx="3736971" cy="225446"/>
          </a:xfrm>
          <a:prstGeom prst="rect">
            <a:avLst/>
          </a:prstGeom>
        </p:spPr>
        <p:txBody>
          <a:bodyPr wrap="square" lIns="0" tIns="0" rIns="0" rtlCol="0">
            <a:spAutoFit/>
          </a:bodyPr>
          <a:lstStyle/>
          <a:p>
            <a:pPr marL="171450" indent="-171450" algn="l" rtl="0">
              <a:lnSpc>
                <a:spcPts val="1506"/>
              </a:lnSpc>
            </a:pPr>
            <a:r>
              <a:rPr lang="en-US" altLang="zh-CN" sz="1200" spc="-117">
                <a:solidFill>
                  <a:srgbClr val="000000"/>
                </a:solidFill>
                <a:latin typeface="Wingdings"/>
                <a:ea typeface="Wingdings"/>
                <a:cs typeface="Wingdings"/>
              </a:rPr>
              <a:t>Ø</a:t>
            </a:r>
            <a:r>
              <a:rPr lang="en-US" altLang="zh-CN" sz="1200" spc="-802">
                <a:solidFill>
                  <a:srgbClr val="000000"/>
                </a:solidFill>
                <a:latin typeface="Wingdings"/>
                <a:ea typeface="Wingdings"/>
                <a:cs typeface="Wingdings"/>
              </a:rPr>
              <a:t> </a:t>
            </a:r>
            <a:r>
              <a:rPr lang="en-US" altLang="zh-CN" sz="1200" spc="-38">
                <a:solidFill>
                  <a:srgbClr val="000000"/>
                </a:solidFill>
                <a:latin typeface="Segoe UI"/>
                <a:ea typeface="Wingdings"/>
                <a:cs typeface="Segoe UI"/>
              </a:rPr>
              <a:t>The Wood stork is listed as threatened due to habitat loss</a:t>
            </a:r>
            <a:r>
              <a:rPr lang="en-US" altLang="zh-CN" sz="1200" spc="-35">
                <a:solidFill>
                  <a:srgbClr val="000000"/>
                </a:solidFill>
                <a:latin typeface="Segoe UI"/>
                <a:ea typeface="Segoe UI"/>
                <a:cs typeface="Segoe UI"/>
              </a:rPr>
              <a:t>.  </a:t>
            </a:r>
            <a:endParaRPr lang="en-US" altLang="zh-CN" sz="1200">
              <a:latin typeface="Segoe UI"/>
              <a:ea typeface="Segoe UI"/>
              <a:cs typeface="Segoe UI"/>
            </a:endParaRPr>
          </a:p>
        </p:txBody>
      </p:sp>
      <p:sp>
        <p:nvSpPr>
          <p:cNvPr id="117" name="Text Box117"/>
          <p:cNvSpPr txBox="1"/>
          <p:nvPr/>
        </p:nvSpPr>
        <p:spPr>
          <a:xfrm>
            <a:off x="597123" y="13638350"/>
            <a:ext cx="3736971" cy="225446"/>
          </a:xfrm>
          <a:prstGeom prst="rect">
            <a:avLst/>
          </a:prstGeom>
        </p:spPr>
        <p:txBody>
          <a:bodyPr wrap="square" lIns="0" tIns="0" rIns="0" rtlCol="0">
            <a:spAutoFit/>
          </a:bodyPr>
          <a:lstStyle/>
          <a:p>
            <a:pPr marL="171450" indent="-171450" algn="l" rtl="0">
              <a:lnSpc>
                <a:spcPts val="1542"/>
              </a:lnSpc>
            </a:pPr>
            <a:r>
              <a:rPr lang="en-US" altLang="zh-CN" sz="1200" spc="-117">
                <a:solidFill>
                  <a:srgbClr val="000000"/>
                </a:solidFill>
                <a:latin typeface="Wingdings"/>
                <a:ea typeface="Wingdings"/>
                <a:cs typeface="Wingdings"/>
              </a:rPr>
              <a:t>Ø</a:t>
            </a:r>
            <a:r>
              <a:rPr lang="en-US" altLang="zh-CN" sz="1200" spc="-802">
                <a:solidFill>
                  <a:srgbClr val="000000"/>
                </a:solidFill>
                <a:latin typeface="Wingdings"/>
                <a:ea typeface="Wingdings"/>
                <a:cs typeface="Wingdings"/>
              </a:rPr>
              <a:t> </a:t>
            </a:r>
            <a:r>
              <a:rPr lang="en-US" altLang="zh-CN" sz="1200" spc="-38">
                <a:solidFill>
                  <a:srgbClr val="000000"/>
                </a:solidFill>
                <a:latin typeface="Segoe UI"/>
                <a:ea typeface="Segoe UI"/>
                <a:cs typeface="Segoe UI"/>
              </a:rPr>
              <a:t>The Swamp Lily is toxic! You may touch but don’t eat it! </a:t>
            </a:r>
            <a:endParaRPr lang="en-US" altLang="zh-CN" sz="1200">
              <a:latin typeface="Segoe UI"/>
              <a:ea typeface="Segoe UI"/>
              <a:cs typeface="Segoe UI"/>
            </a:endParaRPr>
          </a:p>
        </p:txBody>
      </p:sp>
      <p:sp>
        <p:nvSpPr>
          <p:cNvPr id="118" name="Text Box118"/>
          <p:cNvSpPr txBox="1"/>
          <p:nvPr/>
        </p:nvSpPr>
        <p:spPr>
          <a:xfrm>
            <a:off x="597123" y="13971799"/>
            <a:ext cx="3736971" cy="417615"/>
          </a:xfrm>
          <a:prstGeom prst="rect">
            <a:avLst/>
          </a:prstGeom>
        </p:spPr>
        <p:txBody>
          <a:bodyPr wrap="square" lIns="0" tIns="0" rIns="0" rtlCol="0">
            <a:spAutoFit/>
          </a:bodyPr>
          <a:lstStyle/>
          <a:p>
            <a:pPr marL="171450" indent="-171450" algn="l" rtl="0">
              <a:lnSpc>
                <a:spcPts val="1542"/>
              </a:lnSpc>
            </a:pPr>
            <a:r>
              <a:rPr lang="en-US" altLang="zh-CN" sz="1200" spc="-117">
                <a:solidFill>
                  <a:srgbClr val="000000"/>
                </a:solidFill>
                <a:latin typeface="Wingdings"/>
                <a:ea typeface="Wingdings"/>
                <a:cs typeface="Wingdings"/>
              </a:rPr>
              <a:t>Ø</a:t>
            </a:r>
            <a:r>
              <a:rPr lang="en-US" altLang="zh-CN" sz="1200" spc="-802">
                <a:solidFill>
                  <a:srgbClr val="000000"/>
                </a:solidFill>
                <a:latin typeface="Wingdings"/>
                <a:ea typeface="Wingdings"/>
                <a:cs typeface="Wingdings"/>
              </a:rPr>
              <a:t> </a:t>
            </a:r>
            <a:r>
              <a:rPr lang="en-US" altLang="zh-CN" sz="1200" spc="-38">
                <a:solidFill>
                  <a:srgbClr val="000000"/>
                </a:solidFill>
                <a:latin typeface="Segoe UI"/>
                <a:ea typeface="Segoe UI"/>
                <a:cs typeface="Segoe UI"/>
              </a:rPr>
              <a:t>Swamp ferns are native to Florida and can grow to 2-4 feet in height.  </a:t>
            </a:r>
            <a:endParaRPr lang="en-US" altLang="zh-CN" sz="12005">
              <a:latin typeface="Segoe UI"/>
              <a:ea typeface="Segoe UI"/>
              <a:cs typeface="Segoe UI"/>
            </a:endParaRPr>
          </a:p>
        </p:txBody>
      </p:sp>
      <p:sp>
        <p:nvSpPr>
          <p:cNvPr id="119" name="Text Box119"/>
          <p:cNvSpPr txBox="1"/>
          <p:nvPr/>
        </p:nvSpPr>
        <p:spPr>
          <a:xfrm>
            <a:off x="5176825" y="13314765"/>
            <a:ext cx="3736971" cy="802336"/>
          </a:xfrm>
          <a:prstGeom prst="rect">
            <a:avLst/>
          </a:prstGeom>
        </p:spPr>
        <p:txBody>
          <a:bodyPr wrap="square" lIns="0" tIns="0" rIns="0" rtlCol="0">
            <a:spAutoFit/>
          </a:bodyPr>
          <a:lstStyle/>
          <a:p>
            <a:pPr marL="171450" indent="-171450" algn="l" rtl="0">
              <a:lnSpc>
                <a:spcPts val="1506"/>
              </a:lnSpc>
            </a:pPr>
            <a:r>
              <a:rPr lang="en-US" altLang="zh-CN" sz="1200" spc="-116">
                <a:solidFill>
                  <a:srgbClr val="000000"/>
                </a:solidFill>
                <a:latin typeface="Wingdings"/>
                <a:ea typeface="Wingdings"/>
                <a:cs typeface="Wingdings"/>
              </a:rPr>
              <a:t>Ø</a:t>
            </a:r>
            <a:r>
              <a:rPr lang="en-US" altLang="zh-CN" sz="1200" spc="-803">
                <a:solidFill>
                  <a:srgbClr val="000000"/>
                </a:solidFill>
                <a:latin typeface="Wingdings"/>
                <a:ea typeface="Wingdings"/>
                <a:cs typeface="Wingdings"/>
              </a:rPr>
              <a:t> </a:t>
            </a:r>
            <a:r>
              <a:rPr lang="en-US" altLang="zh-CN" sz="1200" spc="-38">
                <a:solidFill>
                  <a:srgbClr val="000000"/>
                </a:solidFill>
                <a:latin typeface="Segoe UI"/>
                <a:ea typeface="Segoe UI"/>
                <a:cs typeface="Segoe UI"/>
              </a:rPr>
              <a:t>Wood storks are known as indicator species! This means that the Wood storks are used to determined the health of an environment. If there are no Wood storks, the environment is deemed unhealthy.  </a:t>
            </a:r>
            <a:endParaRPr lang="en-US" altLang="zh-CN" sz="1200">
              <a:latin typeface="Segoe UI"/>
              <a:ea typeface="Segoe UI"/>
              <a:cs typeface="Segoe UI"/>
            </a:endParaRPr>
          </a:p>
        </p:txBody>
      </p:sp>
      <p:pic>
        <p:nvPicPr>
          <p:cNvPr id="5" name="Picture 4" descr="A picture containing bird, outdoor, grass, water&#10;&#10;Description automatically generated">
            <a:extLst>
              <a:ext uri="{FF2B5EF4-FFF2-40B4-BE49-F238E27FC236}">
                <a16:creationId xmlns:a16="http://schemas.microsoft.com/office/drawing/2014/main" id="{D9461F21-39AB-4947-196D-D5E603B95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279" y="1939752"/>
            <a:ext cx="8079613" cy="5315327"/>
          </a:xfrm>
          <a:prstGeom prst="rect">
            <a:avLst/>
          </a:prstGeom>
        </p:spPr>
      </p:pic>
      <p:pic>
        <p:nvPicPr>
          <p:cNvPr id="7" name="Picture 6" descr="A picture containing tree, outdoor, plant, green&#10;&#10;Description automatically generated">
            <a:extLst>
              <a:ext uri="{FF2B5EF4-FFF2-40B4-BE49-F238E27FC236}">
                <a16:creationId xmlns:a16="http://schemas.microsoft.com/office/drawing/2014/main" id="{5E5E8158-7DAC-93AE-4A50-3EB5EB9B32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4126" y="7663431"/>
            <a:ext cx="4576990" cy="2125193"/>
          </a:xfrm>
          <a:prstGeom prst="rect">
            <a:avLst/>
          </a:prstGeom>
        </p:spPr>
      </p:pic>
      <p:sp>
        <p:nvSpPr>
          <p:cNvPr id="12" name="Text Box114">
            <a:extLst>
              <a:ext uri="{FF2B5EF4-FFF2-40B4-BE49-F238E27FC236}">
                <a16:creationId xmlns:a16="http://schemas.microsoft.com/office/drawing/2014/main" id="{E090F380-BFBA-2CF1-FF95-4D932E95806C}"/>
              </a:ext>
            </a:extLst>
          </p:cNvPr>
          <p:cNvSpPr txBox="1"/>
          <p:nvPr/>
        </p:nvSpPr>
        <p:spPr>
          <a:xfrm>
            <a:off x="846025" y="12329918"/>
            <a:ext cx="2424666" cy="187744"/>
          </a:xfrm>
          <a:prstGeom prst="rect">
            <a:avLst/>
          </a:prstGeom>
        </p:spPr>
        <p:txBody>
          <a:bodyPr wrap="square" lIns="0" tIns="0" rIns="0" rtlCol="0">
            <a:spAutoFit/>
          </a:bodyPr>
          <a:lstStyle/>
          <a:p>
            <a:pPr algn="l" rtl="0">
              <a:lnSpc>
                <a:spcPts val="1197"/>
              </a:lnSpc>
            </a:pPr>
            <a:r>
              <a:rPr lang="en-US" altLang="zh-CN" sz="900">
                <a:solidFill>
                  <a:srgbClr val="000000"/>
                </a:solidFill>
                <a:latin typeface="Segoe UI"/>
                <a:ea typeface="Segoe UI"/>
                <a:cs typeface="Segoe UI"/>
              </a:rPr>
              <a:t>2. Little Blue Heron with Chicks</a:t>
            </a:r>
            <a:endParaRPr lang="en-US" altLang="zh-CN" sz="900">
              <a:latin typeface="Segoe UI"/>
              <a:ea typeface="Segoe UI"/>
              <a:cs typeface="Segoe UI"/>
            </a:endParaRPr>
          </a:p>
        </p:txBody>
      </p:sp>
      <p:sp>
        <p:nvSpPr>
          <p:cNvPr id="14" name="Text Box114">
            <a:extLst>
              <a:ext uri="{FF2B5EF4-FFF2-40B4-BE49-F238E27FC236}">
                <a16:creationId xmlns:a16="http://schemas.microsoft.com/office/drawing/2014/main" id="{48D569B3-8391-52A1-463B-CF55D0B70214}"/>
              </a:ext>
            </a:extLst>
          </p:cNvPr>
          <p:cNvSpPr txBox="1"/>
          <p:nvPr/>
        </p:nvSpPr>
        <p:spPr>
          <a:xfrm>
            <a:off x="4363045" y="12323351"/>
            <a:ext cx="2424666" cy="187744"/>
          </a:xfrm>
          <a:prstGeom prst="rect">
            <a:avLst/>
          </a:prstGeom>
        </p:spPr>
        <p:txBody>
          <a:bodyPr wrap="square" lIns="0" tIns="0" rIns="0" rtlCol="0">
            <a:spAutoFit/>
          </a:bodyPr>
          <a:lstStyle/>
          <a:p>
            <a:pPr algn="l" rtl="0">
              <a:lnSpc>
                <a:spcPts val="1197"/>
              </a:lnSpc>
            </a:pPr>
            <a:r>
              <a:rPr lang="en-US" altLang="zh-CN" sz="900">
                <a:solidFill>
                  <a:srgbClr val="000000"/>
                </a:solidFill>
                <a:latin typeface="Segoe UI"/>
                <a:ea typeface="Segoe UI"/>
                <a:cs typeface="Segoe UI"/>
              </a:rPr>
              <a:t>4. Blue Flag Iris</a:t>
            </a:r>
            <a:endParaRPr lang="en-US" altLang="zh-CN" sz="900">
              <a:latin typeface="Segoe UI"/>
              <a:ea typeface="Segoe UI"/>
              <a:cs typeface="Segoe UI"/>
            </a:endParaRPr>
          </a:p>
        </p:txBody>
      </p:sp>
      <p:sp>
        <p:nvSpPr>
          <p:cNvPr id="15" name="Text Box114">
            <a:extLst>
              <a:ext uri="{FF2B5EF4-FFF2-40B4-BE49-F238E27FC236}">
                <a16:creationId xmlns:a16="http://schemas.microsoft.com/office/drawing/2014/main" id="{645B46CE-5249-4FE6-6F4D-75C10E62B866}"/>
              </a:ext>
            </a:extLst>
          </p:cNvPr>
          <p:cNvSpPr txBox="1"/>
          <p:nvPr/>
        </p:nvSpPr>
        <p:spPr>
          <a:xfrm>
            <a:off x="4344608" y="9849293"/>
            <a:ext cx="2424666" cy="187744"/>
          </a:xfrm>
          <a:prstGeom prst="rect">
            <a:avLst/>
          </a:prstGeom>
        </p:spPr>
        <p:txBody>
          <a:bodyPr wrap="square" lIns="0" tIns="0" rIns="0" rtlCol="0">
            <a:spAutoFit/>
          </a:bodyPr>
          <a:lstStyle/>
          <a:p>
            <a:pPr algn="l" rtl="0">
              <a:lnSpc>
                <a:spcPts val="1197"/>
              </a:lnSpc>
            </a:pPr>
            <a:r>
              <a:rPr lang="en-US" altLang="zh-CN" sz="900">
                <a:solidFill>
                  <a:srgbClr val="000000"/>
                </a:solidFill>
                <a:latin typeface="Segoe UI"/>
                <a:ea typeface="Segoe UI"/>
                <a:cs typeface="Segoe UI"/>
              </a:rPr>
              <a:t>3. Swamp Lily Among the Swamp Ferns </a:t>
            </a:r>
            <a:endParaRPr lang="en-US" altLang="zh-CN" sz="900">
              <a:latin typeface="Segoe UI"/>
              <a:ea typeface="Segoe UI"/>
              <a:cs typeface="Segoe UI"/>
            </a:endParaRPr>
          </a:p>
        </p:txBody>
      </p:sp>
      <p:pic>
        <p:nvPicPr>
          <p:cNvPr id="17" name="Picture 16">
            <a:extLst>
              <a:ext uri="{FF2B5EF4-FFF2-40B4-BE49-F238E27FC236}">
                <a16:creationId xmlns:a16="http://schemas.microsoft.com/office/drawing/2014/main" id="{9615B2E7-29F7-0AA7-10B4-B56746FEBAB8}"/>
              </a:ext>
            </a:extLst>
          </p:cNvPr>
          <p:cNvPicPr>
            <a:picLocks noChangeAspect="1"/>
          </p:cNvPicPr>
          <p:nvPr/>
        </p:nvPicPr>
        <p:blipFill>
          <a:blip r:embed="rId4"/>
          <a:stretch>
            <a:fillRect/>
          </a:stretch>
        </p:blipFill>
        <p:spPr>
          <a:xfrm>
            <a:off x="-11606" y="-3248"/>
            <a:ext cx="2808558" cy="1321051"/>
          </a:xfrm>
          <a:prstGeom prst="rect">
            <a:avLst/>
          </a:prstGeom>
        </p:spPr>
      </p:pic>
      <p:pic>
        <p:nvPicPr>
          <p:cNvPr id="2" name="Picture 1">
            <a:extLst>
              <a:ext uri="{FF2B5EF4-FFF2-40B4-BE49-F238E27FC236}">
                <a16:creationId xmlns:a16="http://schemas.microsoft.com/office/drawing/2014/main" id="{04E47446-614C-6238-9FEC-EAE5D202C17D}"/>
              </a:ext>
            </a:extLst>
          </p:cNvPr>
          <p:cNvPicPr>
            <a:picLocks noChangeAspect="1"/>
          </p:cNvPicPr>
          <p:nvPr/>
        </p:nvPicPr>
        <p:blipFill rotWithShape="1">
          <a:blip r:embed="rId5"/>
          <a:srcRect l="17069" r="19673"/>
          <a:stretch/>
        </p:blipFill>
        <p:spPr>
          <a:xfrm flipH="1">
            <a:off x="843151" y="7632231"/>
            <a:ext cx="3296484" cy="4587638"/>
          </a:xfrm>
          <a:prstGeom prst="rect">
            <a:avLst/>
          </a:prstGeom>
        </p:spPr>
      </p:pic>
      <p:sp>
        <p:nvSpPr>
          <p:cNvPr id="4" name="Text Box118">
            <a:extLst>
              <a:ext uri="{FF2B5EF4-FFF2-40B4-BE49-F238E27FC236}">
                <a16:creationId xmlns:a16="http://schemas.microsoft.com/office/drawing/2014/main" id="{C6B6455F-81B5-B2ED-53FB-5A6A20F36CAF}"/>
              </a:ext>
            </a:extLst>
          </p:cNvPr>
          <p:cNvSpPr txBox="1"/>
          <p:nvPr/>
        </p:nvSpPr>
        <p:spPr>
          <a:xfrm>
            <a:off x="5176825" y="14180606"/>
            <a:ext cx="3736971" cy="609975"/>
          </a:xfrm>
          <a:prstGeom prst="rect">
            <a:avLst/>
          </a:prstGeom>
        </p:spPr>
        <p:txBody>
          <a:bodyPr wrap="square" lIns="0" tIns="0" rIns="0" rtlCol="0">
            <a:spAutoFit/>
          </a:bodyPr>
          <a:lstStyle/>
          <a:p>
            <a:pPr marL="171450" indent="-171450" algn="l" rtl="0">
              <a:lnSpc>
                <a:spcPts val="1542"/>
              </a:lnSpc>
            </a:pPr>
            <a:r>
              <a:rPr lang="en-US" altLang="zh-CN" sz="1200" spc="-117">
                <a:solidFill>
                  <a:srgbClr val="000000"/>
                </a:solidFill>
                <a:latin typeface="Wingdings"/>
                <a:ea typeface="Wingdings"/>
                <a:cs typeface="Wingdings"/>
              </a:rPr>
              <a:t>Ø</a:t>
            </a:r>
            <a:r>
              <a:rPr lang="en-US" altLang="zh-CN" sz="1200" spc="-802">
                <a:solidFill>
                  <a:srgbClr val="000000"/>
                </a:solidFill>
                <a:latin typeface="Wingdings"/>
                <a:ea typeface="Wingdings"/>
                <a:cs typeface="Wingdings"/>
              </a:rPr>
              <a:t> </a:t>
            </a:r>
            <a:r>
              <a:rPr lang="en-US" altLang="zh-CN" sz="1200">
                <a:solidFill>
                  <a:srgbClr val="000000"/>
                </a:solidFill>
                <a:latin typeface="Segoe UI" panose="020B0502040204020203" pitchFamily="34" charset="0"/>
                <a:ea typeface="Wingdings"/>
                <a:cs typeface="Segoe UI" panose="020B0502040204020203" pitchFamily="34" charset="0"/>
              </a:rPr>
              <a:t>Woody plant species provide wetland birds with nesting habitat to support their young. This is why we need to protect our wetlands. </a:t>
            </a:r>
            <a:endParaRPr lang="en-US" altLang="zh-CN" sz="12005">
              <a:latin typeface="Segoe UI"/>
              <a:ea typeface="Segoe UI"/>
              <a:cs typeface="Segoe UI"/>
            </a:endParaRPr>
          </a:p>
        </p:txBody>
      </p:sp>
      <p:pic>
        <p:nvPicPr>
          <p:cNvPr id="8" name="Picture 7" descr="A picture containing grass, plant, flower, outdoor&#10;&#10;Description automatically generated">
            <a:extLst>
              <a:ext uri="{FF2B5EF4-FFF2-40B4-BE49-F238E27FC236}">
                <a16:creationId xmlns:a16="http://schemas.microsoft.com/office/drawing/2014/main" id="{2F5DD845-7DB9-FA2A-EB9E-A4EE08A2FC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34094" y="10113157"/>
            <a:ext cx="4557022" cy="2106712"/>
          </a:xfrm>
          <a:prstGeom prst="rect">
            <a:avLst/>
          </a:prstGeom>
        </p:spPr>
      </p:pic>
      <p:sp>
        <p:nvSpPr>
          <p:cNvPr id="9" name="Text Box118">
            <a:extLst>
              <a:ext uri="{FF2B5EF4-FFF2-40B4-BE49-F238E27FC236}">
                <a16:creationId xmlns:a16="http://schemas.microsoft.com/office/drawing/2014/main" id="{F19658F9-33E7-E24C-BB29-AC6DF20ABB00}"/>
              </a:ext>
            </a:extLst>
          </p:cNvPr>
          <p:cNvSpPr txBox="1"/>
          <p:nvPr/>
        </p:nvSpPr>
        <p:spPr>
          <a:xfrm>
            <a:off x="592350" y="14460079"/>
            <a:ext cx="3736971" cy="417615"/>
          </a:xfrm>
          <a:prstGeom prst="rect">
            <a:avLst/>
          </a:prstGeom>
        </p:spPr>
        <p:txBody>
          <a:bodyPr wrap="square" lIns="0" tIns="0" rIns="0" rtlCol="0">
            <a:spAutoFit/>
          </a:bodyPr>
          <a:lstStyle/>
          <a:p>
            <a:pPr marL="171450" indent="-171450" algn="l" rtl="0">
              <a:lnSpc>
                <a:spcPts val="1542"/>
              </a:lnSpc>
            </a:pPr>
            <a:r>
              <a:rPr lang="en-US" altLang="zh-CN" sz="1200" spc="-117">
                <a:solidFill>
                  <a:srgbClr val="000000"/>
                </a:solidFill>
                <a:latin typeface="Wingdings"/>
                <a:ea typeface="Wingdings"/>
                <a:cs typeface="Wingdings"/>
              </a:rPr>
              <a:t>Ø</a:t>
            </a:r>
            <a:r>
              <a:rPr lang="en-US" altLang="zh-CN" sz="1200" spc="-802">
                <a:solidFill>
                  <a:srgbClr val="000000"/>
                </a:solidFill>
                <a:latin typeface="Wingdings"/>
                <a:ea typeface="Wingdings"/>
                <a:cs typeface="Wingdings"/>
              </a:rPr>
              <a:t> </a:t>
            </a:r>
            <a:r>
              <a:rPr lang="en-US" altLang="zh-CN" sz="1200" spc="-38">
                <a:solidFill>
                  <a:srgbClr val="000000"/>
                </a:solidFill>
                <a:latin typeface="Segoe UI"/>
                <a:ea typeface="Segoe UI"/>
                <a:cs typeface="Segoe UI"/>
              </a:rPr>
              <a:t>The Blue Flag Iris is a flowering plant that only grows in wetlands and it a popular choice for gardening in Florida!</a:t>
            </a:r>
            <a:endParaRPr lang="en-US" altLang="zh-CN" sz="12005">
              <a:latin typeface="Segoe UI"/>
              <a:ea typeface="Segoe UI"/>
              <a:cs typeface="Segoe U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Path122"/>
          <p:cNvSpPr/>
          <p:nvPr/>
        </p:nvSpPr>
        <p:spPr>
          <a:xfrm>
            <a:off x="0" y="0"/>
            <a:ext cx="0" cy="0"/>
          </a:xfrm>
          <a:custGeom>
            <a:avLst/>
            <a:gdLst/>
            <a:ahLst/>
            <a:cxnLst/>
            <a:rect l="l" t="t" r="r" b="b"/>
            <a:pathLst>
              <a:path/>
            </a:pathLst>
          </a:custGeom>
          <a:solidFill/>
          <a:ln>
            <a:solidFill/>
            <a:prstDash/>
          </a:ln>
        </p:spPr>
        <p:txBody>
          <a:bodyPr rtlCol="0" anchor="ctr"/>
          <a:lstStyle/>
          <a:p>
            <a:pPr algn="ctr"/>
            <a:endParaRPr lang="en-US" altLang="zh-CN"/>
          </a:p>
        </p:txBody>
      </p:sp>
      <p:sp>
        <p:nvSpPr>
          <p:cNvPr id="124" name="Path124"/>
          <p:cNvSpPr/>
          <p:nvPr/>
        </p:nvSpPr>
        <p:spPr>
          <a:xfrm>
            <a:off x="-80639192" y="-80650640"/>
            <a:ext cx="171336784" cy="162613568"/>
          </a:xfrm>
          <a:custGeom>
            <a:avLst/>
            <a:gdLst/>
            <a:ahLst/>
            <a:cxnLst/>
            <a:rect l="l" t="t" r="r" b="b"/>
            <a:pathLst>
              <a:path w="171336784" h="162613568">
                <a:moveTo>
                  <a:pt x="80645000" y="80645000"/>
                </a:moveTo>
                <a:lnTo>
                  <a:pt x="90691792" y="80645000"/>
                </a:lnTo>
                <a:lnTo>
                  <a:pt x="90691792" y="81968568"/>
                </a:lnTo>
                <a:lnTo>
                  <a:pt x="80645000" y="81968568"/>
                </a:lnTo>
                <a:lnTo>
                  <a:pt x="80645000" y="80645000"/>
                </a:lnTo>
                <a:close/>
              </a:path>
            </a:pathLst>
          </a:custGeom>
          <a:solidFill/>
          <a:ln w="12700" cap="sq">
            <a:solidFill>
              <a:srgbClr val="88C6C6"/>
            </a:solidFill>
            <a:prstDash val="solid"/>
          </a:ln>
        </p:spPr>
        <p:txBody>
          <a:bodyPr rtlCol="0" anchor="ctr"/>
          <a:lstStyle/>
          <a:p>
            <a:pPr algn="ctr"/>
            <a:endParaRPr lang="en-US" altLang="zh-CN"/>
          </a:p>
        </p:txBody>
      </p:sp>
      <p:grpSp>
        <p:nvGrpSpPr>
          <p:cNvPr id="137" name="Group137"/>
          <p:cNvGrpSpPr/>
          <p:nvPr/>
        </p:nvGrpSpPr>
        <p:grpSpPr>
          <a:xfrm>
            <a:off x="299075" y="35524"/>
            <a:ext cx="8927360" cy="1964835"/>
            <a:chOff x="299076" y="46312"/>
            <a:chExt cx="8927360" cy="1964835"/>
          </a:xfrm>
        </p:grpSpPr>
        <p:pic>
          <p:nvPicPr>
            <p:cNvPr id="138" name="Image138"/>
            <p:cNvPicPr>
              <a:picLocks noChangeAspect="1"/>
            </p:cNvPicPr>
            <p:nvPr/>
          </p:nvPicPr>
          <p:blipFill>
            <a:blip r:embed="rId2"/>
            <a:stretch>
              <a:fillRect/>
            </a:stretch>
          </p:blipFill>
          <p:spPr>
            <a:xfrm>
              <a:off x="299076" y="46312"/>
              <a:ext cx="4384635" cy="1289588"/>
            </a:xfrm>
            <a:prstGeom prst="rect">
              <a:avLst/>
            </a:prstGeom>
            <a:noFill/>
          </p:spPr>
        </p:pic>
        <p:pic>
          <p:nvPicPr>
            <p:cNvPr id="139" name="Image139"/>
            <p:cNvPicPr>
              <a:picLocks noChangeAspect="1"/>
            </p:cNvPicPr>
            <p:nvPr/>
          </p:nvPicPr>
          <p:blipFill>
            <a:blip r:embed="rId3"/>
            <a:stretch>
              <a:fillRect/>
            </a:stretch>
          </p:blipFill>
          <p:spPr>
            <a:xfrm>
              <a:off x="657818" y="852688"/>
              <a:ext cx="8568618" cy="1158459"/>
            </a:xfrm>
            <a:prstGeom prst="rect">
              <a:avLst/>
            </a:prstGeom>
            <a:noFill/>
          </p:spPr>
        </p:pic>
      </p:grpSp>
      <p:sp>
        <p:nvSpPr>
          <p:cNvPr id="140" name="Text Box140"/>
          <p:cNvSpPr txBox="1"/>
          <p:nvPr/>
        </p:nvSpPr>
        <p:spPr>
          <a:xfrm>
            <a:off x="44205" y="11951"/>
            <a:ext cx="10046795" cy="1323570"/>
          </a:xfrm>
          <a:prstGeom prst="rect">
            <a:avLst/>
          </a:prstGeom>
          <a:solidFill>
            <a:srgbClr val="88C6C6"/>
          </a:solidFill>
        </p:spPr>
        <p:txBody>
          <a:bodyPr wrap="square" lIns="0" tIns="0" rIns="0" rtlCol="0">
            <a:spAutoFit/>
          </a:bodyPr>
          <a:lstStyle/>
          <a:p>
            <a:pPr algn="l">
              <a:lnSpc>
                <a:spcPts val="4987"/>
              </a:lnSpc>
            </a:pPr>
            <a:endParaRPr/>
          </a:p>
          <a:p>
            <a:pPr marL="7146561" algn="l" rtl="0">
              <a:lnSpc>
                <a:spcPts val="2270"/>
              </a:lnSpc>
            </a:pPr>
            <a:r>
              <a:rPr lang="en-US" altLang="zh-CN" sz="1900" b="1" spc="262">
                <a:solidFill>
                  <a:srgbClr val="FFFFFF"/>
                </a:solidFill>
                <a:latin typeface="Bodoni MT"/>
                <a:ea typeface="Bodoni MT"/>
                <a:cs typeface="Bodoni MT"/>
              </a:rPr>
              <a:t>FI</a:t>
            </a:r>
            <a:r>
              <a:rPr lang="en-US" altLang="zh-CN" sz="1900" b="1" spc="-66">
                <a:solidFill>
                  <a:srgbClr val="FFFFFF"/>
                </a:solidFill>
                <a:latin typeface="Bodoni MT"/>
                <a:ea typeface="Bodoni MT"/>
                <a:cs typeface="Bodoni MT"/>
              </a:rPr>
              <a:t> </a:t>
            </a:r>
            <a:r>
              <a:rPr lang="en-US" altLang="zh-CN" sz="1900" b="1" spc="-97">
                <a:solidFill>
                  <a:srgbClr val="FFFFFF"/>
                </a:solidFill>
                <a:latin typeface="Bodoni MT"/>
                <a:ea typeface="Bodoni MT"/>
                <a:cs typeface="Bodoni MT"/>
              </a:rPr>
              <a:t>E</a:t>
            </a:r>
            <a:r>
              <a:rPr lang="en-US" altLang="zh-CN" sz="1900" b="1" spc="193">
                <a:solidFill>
                  <a:srgbClr val="FFFFFF"/>
                </a:solidFill>
                <a:latin typeface="Bodoni MT"/>
                <a:ea typeface="Bodoni MT"/>
                <a:cs typeface="Bodoni MT"/>
              </a:rPr>
              <a:t> </a:t>
            </a:r>
            <a:r>
              <a:rPr lang="en-US" altLang="zh-CN" sz="1900" b="1" spc="-57">
                <a:solidFill>
                  <a:srgbClr val="FFFFFF"/>
                </a:solidFill>
                <a:latin typeface="Bodoni MT"/>
                <a:ea typeface="Bodoni MT"/>
                <a:cs typeface="Bodoni MT"/>
              </a:rPr>
              <a:t>L</a:t>
            </a:r>
            <a:r>
              <a:rPr lang="en-US" altLang="zh-CN" sz="1900" b="1" spc="202">
                <a:solidFill>
                  <a:srgbClr val="FFFFFF"/>
                </a:solidFill>
                <a:latin typeface="Bodoni MT"/>
                <a:ea typeface="Bodoni MT"/>
                <a:cs typeface="Bodoni MT"/>
              </a:rPr>
              <a:t> </a:t>
            </a:r>
            <a:r>
              <a:rPr lang="en-US" altLang="zh-CN" sz="1900" b="1" spc="34">
                <a:solidFill>
                  <a:srgbClr val="FFFFFF"/>
                </a:solidFill>
                <a:latin typeface="Bodoni MT"/>
                <a:ea typeface="Bodoni MT"/>
                <a:cs typeface="Bodoni MT"/>
              </a:rPr>
              <a:t>D</a:t>
            </a:r>
            <a:r>
              <a:rPr lang="en-US" altLang="zh-CN" sz="1900" b="1" spc="1118">
                <a:solidFill>
                  <a:srgbClr val="FFFFFF"/>
                </a:solidFill>
                <a:latin typeface="Bodoni MT"/>
                <a:ea typeface="Bodoni MT"/>
                <a:cs typeface="Bodoni MT"/>
              </a:rPr>
              <a:t> </a:t>
            </a:r>
            <a:r>
              <a:rPr lang="en-US" altLang="zh-CN" sz="1900" b="1" spc="34">
                <a:solidFill>
                  <a:srgbClr val="FFFFFF"/>
                </a:solidFill>
                <a:latin typeface="Bodoni MT"/>
                <a:ea typeface="Bodoni MT"/>
                <a:cs typeface="Bodoni MT"/>
              </a:rPr>
              <a:t>G</a:t>
            </a:r>
            <a:r>
              <a:rPr lang="en-US" altLang="zh-CN" sz="1900" b="1" spc="165">
                <a:solidFill>
                  <a:srgbClr val="FFFFFF"/>
                </a:solidFill>
                <a:latin typeface="Bodoni MT"/>
                <a:ea typeface="Bodoni MT"/>
                <a:cs typeface="Bodoni MT"/>
              </a:rPr>
              <a:t> </a:t>
            </a:r>
            <a:r>
              <a:rPr lang="en-US" altLang="zh-CN" sz="1900" b="1" spc="-141">
                <a:solidFill>
                  <a:srgbClr val="FFFFFF"/>
                </a:solidFill>
                <a:latin typeface="Bodoni MT"/>
                <a:ea typeface="Bodoni MT"/>
                <a:cs typeface="Bodoni MT"/>
              </a:rPr>
              <a:t>U</a:t>
            </a:r>
            <a:r>
              <a:rPr lang="en-US" altLang="zh-CN" sz="1900" b="1" spc="201">
                <a:solidFill>
                  <a:srgbClr val="FFFFFF"/>
                </a:solidFill>
                <a:latin typeface="Bodoni MT"/>
                <a:ea typeface="Bodoni MT"/>
                <a:cs typeface="Bodoni MT"/>
              </a:rPr>
              <a:t> </a:t>
            </a:r>
            <a:r>
              <a:rPr lang="en-US" altLang="zh-CN" sz="1900" b="1" spc="-74">
                <a:solidFill>
                  <a:srgbClr val="FFFFFF"/>
                </a:solidFill>
                <a:latin typeface="Bodoni MT"/>
                <a:ea typeface="Bodoni MT"/>
                <a:cs typeface="Bodoni MT"/>
              </a:rPr>
              <a:t>I</a:t>
            </a:r>
            <a:r>
              <a:rPr lang="en-US" altLang="zh-CN" sz="1900" b="1" spc="197">
                <a:solidFill>
                  <a:srgbClr val="FFFFFF"/>
                </a:solidFill>
                <a:latin typeface="Bodoni MT"/>
                <a:ea typeface="Bodoni MT"/>
                <a:cs typeface="Bodoni MT"/>
              </a:rPr>
              <a:t> </a:t>
            </a:r>
            <a:r>
              <a:rPr lang="en-US" altLang="zh-CN" sz="1900" b="1" spc="34">
                <a:solidFill>
                  <a:srgbClr val="FFFFFF"/>
                </a:solidFill>
                <a:latin typeface="Bodoni MT"/>
                <a:ea typeface="Bodoni MT"/>
                <a:cs typeface="Bodoni MT"/>
              </a:rPr>
              <a:t>D</a:t>
            </a:r>
            <a:r>
              <a:rPr lang="en-US" altLang="zh-CN" sz="1900" b="1" spc="166">
                <a:solidFill>
                  <a:srgbClr val="FFFFFF"/>
                </a:solidFill>
                <a:latin typeface="Bodoni MT"/>
                <a:ea typeface="Bodoni MT"/>
                <a:cs typeface="Bodoni MT"/>
              </a:rPr>
              <a:t> </a:t>
            </a:r>
            <a:r>
              <a:rPr lang="en-US" altLang="zh-CN" sz="1900" b="1" spc="-97">
                <a:solidFill>
                  <a:srgbClr val="FFFFFF"/>
                </a:solidFill>
                <a:latin typeface="Bodoni MT"/>
                <a:ea typeface="Bodoni MT"/>
                <a:cs typeface="Bodoni MT"/>
              </a:rPr>
              <a:t>E</a:t>
            </a:r>
            <a:endParaRPr lang="en-US" altLang="zh-CN" sz="1900">
              <a:latin typeface="Bodoni MT"/>
              <a:ea typeface="Bodoni MT"/>
              <a:cs typeface="Bodoni MT"/>
            </a:endParaRPr>
          </a:p>
        </p:txBody>
      </p:sp>
      <p:sp>
        <p:nvSpPr>
          <p:cNvPr id="141" name="Text Box141"/>
          <p:cNvSpPr txBox="1"/>
          <p:nvPr/>
        </p:nvSpPr>
        <p:spPr>
          <a:xfrm>
            <a:off x="530801" y="11226174"/>
            <a:ext cx="8909441" cy="453684"/>
          </a:xfrm>
          <a:prstGeom prst="rect">
            <a:avLst/>
          </a:prstGeom>
          <a:solidFill>
            <a:srgbClr val="88C6C6"/>
          </a:solidFill>
        </p:spPr>
        <p:txBody>
          <a:bodyPr wrap="square" lIns="0" tIns="0" rIns="0" rtlCol="0">
            <a:spAutoFit/>
          </a:bodyPr>
          <a:lstStyle/>
          <a:p>
            <a:pPr marL="2963675" algn="l" rtl="0">
              <a:lnSpc>
                <a:spcPts val="2749"/>
              </a:lnSpc>
              <a:spcBef>
                <a:spcPts val="346"/>
              </a:spcBef>
            </a:pPr>
            <a:r>
              <a:rPr lang="en-US" altLang="zh-CN" sz="2300" b="1" spc="180">
                <a:solidFill>
                  <a:srgbClr val="FFFFFF"/>
                </a:solidFill>
                <a:latin typeface="Bodoni MT"/>
                <a:ea typeface="Bodoni MT"/>
                <a:cs typeface="Bodoni MT"/>
              </a:rPr>
              <a:t>Ho</a:t>
            </a:r>
            <a:r>
              <a:rPr lang="en-US" altLang="zh-CN" sz="2300" b="1" spc="-360">
                <a:solidFill>
                  <a:srgbClr val="FFFFFF"/>
                </a:solidFill>
                <a:latin typeface="Bodoni MT"/>
                <a:ea typeface="Bodoni MT"/>
                <a:cs typeface="Bodoni MT"/>
              </a:rPr>
              <a:t> </a:t>
            </a:r>
            <a:r>
              <a:rPr lang="en-US" altLang="zh-CN" sz="2300" b="1" spc="-238">
                <a:solidFill>
                  <a:srgbClr val="FFFFFF"/>
                </a:solidFill>
                <a:latin typeface="Bodoni MT"/>
                <a:ea typeface="Bodoni MT"/>
                <a:cs typeface="Bodoni MT"/>
              </a:rPr>
              <a:t>w</a:t>
            </a:r>
            <a:r>
              <a:rPr lang="en-US" altLang="zh-CN" sz="2300" b="1" spc="563">
                <a:solidFill>
                  <a:srgbClr val="FFFFFF"/>
                </a:solidFill>
                <a:latin typeface="Bodoni MT"/>
                <a:ea typeface="Bodoni MT"/>
                <a:cs typeface="Bodoni MT"/>
              </a:rPr>
              <a:t> </a:t>
            </a:r>
            <a:r>
              <a:rPr lang="en-US" altLang="zh-CN" sz="2300" b="1" spc="-225">
                <a:solidFill>
                  <a:srgbClr val="FFFFFF"/>
                </a:solidFill>
                <a:latin typeface="Bodoni MT"/>
                <a:ea typeface="Bodoni MT"/>
                <a:cs typeface="Bodoni MT"/>
              </a:rPr>
              <a:t>Y</a:t>
            </a:r>
            <a:r>
              <a:rPr lang="en-US" altLang="zh-CN" sz="2300" b="1" spc="-170">
                <a:solidFill>
                  <a:srgbClr val="FFFFFF"/>
                </a:solidFill>
                <a:latin typeface="Bodoni MT"/>
                <a:ea typeface="Bodoni MT"/>
                <a:cs typeface="Bodoni MT"/>
              </a:rPr>
              <a:t> </a:t>
            </a:r>
            <a:r>
              <a:rPr lang="en-US" altLang="zh-CN" sz="2300" b="1" spc="41">
                <a:solidFill>
                  <a:srgbClr val="FFFFFF"/>
                </a:solidFill>
                <a:latin typeface="Bodoni MT"/>
                <a:ea typeface="Bodoni MT"/>
                <a:cs typeface="Bodoni MT"/>
              </a:rPr>
              <a:t>o</a:t>
            </a:r>
            <a:r>
              <a:rPr lang="en-US" altLang="zh-CN" sz="2300" b="1" spc="-220">
                <a:solidFill>
                  <a:srgbClr val="FFFFFF"/>
                </a:solidFill>
                <a:latin typeface="Bodoni MT"/>
                <a:ea typeface="Bodoni MT"/>
                <a:cs typeface="Bodoni MT"/>
              </a:rPr>
              <a:t> </a:t>
            </a:r>
            <a:r>
              <a:rPr lang="en-US" altLang="zh-CN" sz="2300" b="1" spc="0">
                <a:solidFill>
                  <a:srgbClr val="FFFFFF"/>
                </a:solidFill>
                <a:latin typeface="Bodoni MT"/>
                <a:ea typeface="Bodoni MT"/>
                <a:cs typeface="Bodoni MT"/>
              </a:rPr>
              <a:t>u</a:t>
            </a:r>
            <a:r>
              <a:rPr lang="en-US" altLang="zh-CN" sz="2300" b="1" spc="571">
                <a:solidFill>
                  <a:srgbClr val="FFFFFF"/>
                </a:solidFill>
                <a:latin typeface="Bodoni MT"/>
                <a:ea typeface="Bodoni MT"/>
                <a:cs typeface="Bodoni MT"/>
              </a:rPr>
              <a:t> </a:t>
            </a:r>
            <a:r>
              <a:rPr lang="en-US" altLang="zh-CN" sz="2300" b="1" spc="216">
                <a:solidFill>
                  <a:srgbClr val="FFFFFF"/>
                </a:solidFill>
                <a:latin typeface="Bodoni MT"/>
                <a:ea typeface="Bodoni MT"/>
                <a:cs typeface="Bodoni MT"/>
              </a:rPr>
              <a:t>C</a:t>
            </a:r>
            <a:r>
              <a:rPr lang="en-US" altLang="zh-CN" sz="2300" b="1" spc="-388">
                <a:solidFill>
                  <a:srgbClr val="FFFFFF"/>
                </a:solidFill>
                <a:latin typeface="Bodoni MT"/>
                <a:ea typeface="Bodoni MT"/>
                <a:cs typeface="Bodoni MT"/>
              </a:rPr>
              <a:t> </a:t>
            </a:r>
            <a:r>
              <a:rPr lang="en-US" altLang="zh-CN" sz="2300" b="1" spc="-104">
                <a:solidFill>
                  <a:srgbClr val="FFFFFF"/>
                </a:solidFill>
                <a:latin typeface="Bodoni MT"/>
                <a:ea typeface="Bodoni MT"/>
                <a:cs typeface="Bodoni MT"/>
              </a:rPr>
              <a:t>a</a:t>
            </a:r>
            <a:r>
              <a:rPr lang="en-US" altLang="zh-CN" sz="2300" b="1" spc="-172">
                <a:solidFill>
                  <a:srgbClr val="FFFFFF"/>
                </a:solidFill>
                <a:latin typeface="Bodoni MT"/>
                <a:ea typeface="Bodoni MT"/>
                <a:cs typeface="Bodoni MT"/>
              </a:rPr>
              <a:t> </a:t>
            </a:r>
            <a:r>
              <a:rPr lang="en-US" altLang="zh-CN" sz="2300" b="1" spc="0">
                <a:solidFill>
                  <a:srgbClr val="FFFFFF"/>
                </a:solidFill>
                <a:latin typeface="Bodoni MT"/>
                <a:ea typeface="Bodoni MT"/>
                <a:cs typeface="Bodoni MT"/>
              </a:rPr>
              <a:t>n</a:t>
            </a:r>
            <a:r>
              <a:rPr lang="en-US" altLang="zh-CN" sz="2300" b="1" spc="571">
                <a:solidFill>
                  <a:srgbClr val="FFFFFF"/>
                </a:solidFill>
                <a:latin typeface="Bodoni MT"/>
                <a:ea typeface="Bodoni MT"/>
                <a:cs typeface="Bodoni MT"/>
              </a:rPr>
              <a:t> </a:t>
            </a:r>
            <a:r>
              <a:rPr lang="en-US" altLang="zh-CN" sz="2300" b="1" spc="-75">
                <a:solidFill>
                  <a:srgbClr val="FFFFFF"/>
                </a:solidFill>
                <a:latin typeface="Bodoni MT"/>
                <a:ea typeface="Bodoni MT"/>
                <a:cs typeface="Bodoni MT"/>
              </a:rPr>
              <a:t>H</a:t>
            </a:r>
            <a:r>
              <a:rPr lang="en-US" altLang="zh-CN" sz="2300" b="1" spc="-170">
                <a:solidFill>
                  <a:srgbClr val="FFFFFF"/>
                </a:solidFill>
                <a:latin typeface="Bodoni MT"/>
                <a:ea typeface="Bodoni MT"/>
                <a:cs typeface="Bodoni MT"/>
              </a:rPr>
              <a:t> </a:t>
            </a:r>
            <a:r>
              <a:rPr lang="en-US" altLang="zh-CN" sz="2300" b="1" spc="30">
                <a:solidFill>
                  <a:srgbClr val="FFFFFF"/>
                </a:solidFill>
                <a:latin typeface="Bodoni MT"/>
                <a:ea typeface="Bodoni MT"/>
                <a:cs typeface="Bodoni MT"/>
              </a:rPr>
              <a:t>e</a:t>
            </a:r>
            <a:r>
              <a:rPr lang="en-US" altLang="zh-CN" sz="2300" b="1" spc="-202">
                <a:solidFill>
                  <a:srgbClr val="FFFFFF"/>
                </a:solidFill>
                <a:latin typeface="Bodoni MT"/>
                <a:ea typeface="Bodoni MT"/>
                <a:cs typeface="Bodoni MT"/>
              </a:rPr>
              <a:t> </a:t>
            </a:r>
            <a:r>
              <a:rPr lang="en-US" altLang="zh-CN" sz="2300" b="1" spc="25">
                <a:solidFill>
                  <a:srgbClr val="FFFFFF"/>
                </a:solidFill>
                <a:latin typeface="Bodoni MT"/>
                <a:ea typeface="Bodoni MT"/>
                <a:cs typeface="Bodoni MT"/>
              </a:rPr>
              <a:t>l</a:t>
            </a:r>
            <a:r>
              <a:rPr lang="en-US" altLang="zh-CN" sz="2300" b="1" spc="-197">
                <a:solidFill>
                  <a:srgbClr val="FFFFFF"/>
                </a:solidFill>
                <a:latin typeface="Bodoni MT"/>
                <a:ea typeface="Bodoni MT"/>
                <a:cs typeface="Bodoni MT"/>
              </a:rPr>
              <a:t> </a:t>
            </a:r>
            <a:r>
              <a:rPr lang="en-US" altLang="zh-CN" sz="2300" b="1" spc="101">
                <a:solidFill>
                  <a:srgbClr val="FFFFFF"/>
                </a:solidFill>
                <a:latin typeface="Bodoni MT"/>
                <a:ea typeface="Bodoni MT"/>
                <a:cs typeface="Bodoni MT"/>
              </a:rPr>
              <a:t>p</a:t>
            </a:r>
            <a:endParaRPr lang="en-US" altLang="zh-CN" sz="2300">
              <a:latin typeface="Bodoni MT"/>
              <a:ea typeface="Bodoni MT"/>
              <a:cs typeface="Bodoni MT"/>
            </a:endParaRPr>
          </a:p>
        </p:txBody>
      </p:sp>
      <p:sp>
        <p:nvSpPr>
          <p:cNvPr id="142" name="Text Box142"/>
          <p:cNvSpPr txBox="1"/>
          <p:nvPr/>
        </p:nvSpPr>
        <p:spPr>
          <a:xfrm>
            <a:off x="-1" y="14868744"/>
            <a:ext cx="10091001" cy="728232"/>
          </a:xfrm>
          <a:prstGeom prst="rect">
            <a:avLst/>
          </a:prstGeom>
          <a:solidFill>
            <a:srgbClr val="354387"/>
          </a:solidFill>
        </p:spPr>
        <p:txBody>
          <a:bodyPr wrap="square" lIns="0" tIns="0" rIns="0" rtlCol="0">
            <a:spAutoFit/>
          </a:bodyPr>
          <a:lstStyle/>
          <a:p>
            <a:pPr algn="l">
              <a:lnSpc>
                <a:spcPts val="2201"/>
              </a:lnSpc>
            </a:pPr>
            <a:endParaRPr/>
          </a:p>
          <a:p>
            <a:pPr marL="784679" algn="ctr" rtl="0">
              <a:lnSpc>
                <a:spcPts val="1563"/>
              </a:lnSpc>
            </a:pPr>
            <a:r>
              <a:rPr lang="en-US" altLang="zh-CN" sz="1300">
                <a:solidFill>
                  <a:srgbClr val="FFFFFF"/>
                </a:solidFill>
                <a:latin typeface="Arial"/>
                <a:ea typeface="Arial"/>
                <a:cs typeface="Arial"/>
              </a:rPr>
              <a:t>MaciasWildlifeSociety.org | The Macias Wildlife Society is a 501(c)(3) corporation. All donations are tax deductible | PO Box 366002, Bonita Springs, FL 34136</a:t>
            </a:r>
            <a:endParaRPr lang="en-US" altLang="zh-CN" sz="1300">
              <a:latin typeface="Arial"/>
              <a:ea typeface="Arial"/>
              <a:cs typeface="Arial"/>
            </a:endParaRPr>
          </a:p>
        </p:txBody>
      </p:sp>
      <p:sp>
        <p:nvSpPr>
          <p:cNvPr id="143" name="Text Box143"/>
          <p:cNvSpPr txBox="1"/>
          <p:nvPr/>
        </p:nvSpPr>
        <p:spPr>
          <a:xfrm>
            <a:off x="3617369" y="2195820"/>
            <a:ext cx="2736304" cy="302647"/>
          </a:xfrm>
          <a:prstGeom prst="rect">
            <a:avLst/>
          </a:prstGeom>
        </p:spPr>
        <p:txBody>
          <a:bodyPr wrap="square" lIns="0" tIns="0" rIns="0" rtlCol="0">
            <a:spAutoFit/>
          </a:bodyPr>
          <a:lstStyle/>
          <a:p>
            <a:pPr algn="l" rtl="0">
              <a:lnSpc>
                <a:spcPts val="2043"/>
              </a:lnSpc>
            </a:pPr>
            <a:r>
              <a:rPr lang="en-US" altLang="zh-CN" sz="1700" u="sng" spc="-36">
                <a:solidFill>
                  <a:srgbClr val="354387"/>
                </a:solidFill>
                <a:latin typeface="Bodoni MT" panose="02070603080606020203" pitchFamily="18" charset="0"/>
                <a:ea typeface="Arial"/>
                <a:cs typeface="Arial"/>
              </a:rPr>
              <a:t>The Value of Shallow Wetlands </a:t>
            </a:r>
            <a:endParaRPr lang="en-US" altLang="zh-CN" sz="1700" u="sng">
              <a:latin typeface="Bodoni MT" panose="02070603080606020203" pitchFamily="18" charset="0"/>
              <a:ea typeface="Arial"/>
              <a:cs typeface="Arial"/>
            </a:endParaRPr>
          </a:p>
        </p:txBody>
      </p:sp>
      <p:sp>
        <p:nvSpPr>
          <p:cNvPr id="146" name="Text Box146"/>
          <p:cNvSpPr txBox="1"/>
          <p:nvPr/>
        </p:nvSpPr>
        <p:spPr>
          <a:xfrm>
            <a:off x="657818" y="10919610"/>
            <a:ext cx="2571182" cy="187744"/>
          </a:xfrm>
          <a:prstGeom prst="rect">
            <a:avLst/>
          </a:prstGeom>
        </p:spPr>
        <p:txBody>
          <a:bodyPr wrap="square" lIns="0" tIns="0" rIns="0" rtlCol="0">
            <a:spAutoFit/>
          </a:bodyPr>
          <a:lstStyle/>
          <a:p>
            <a:pPr algn="l" rtl="0">
              <a:lnSpc>
                <a:spcPts val="1197"/>
              </a:lnSpc>
            </a:pPr>
            <a:r>
              <a:rPr lang="en-US" altLang="zh-CN" sz="900" spc="-26">
                <a:solidFill>
                  <a:srgbClr val="000000"/>
                </a:solidFill>
                <a:latin typeface="Segoe UI"/>
                <a:ea typeface="Segoe UI"/>
                <a:cs typeface="Segoe UI"/>
              </a:rPr>
              <a:t>1. View of the “Salad Bowl” Wetland in Bonita Bay </a:t>
            </a:r>
            <a:endParaRPr lang="en-US" altLang="zh-CN" sz="900">
              <a:latin typeface="Segoe UI"/>
              <a:ea typeface="Segoe UI"/>
              <a:cs typeface="Segoe UI"/>
            </a:endParaRPr>
          </a:p>
        </p:txBody>
      </p:sp>
      <p:sp>
        <p:nvSpPr>
          <p:cNvPr id="147" name="Text Box147"/>
          <p:cNvSpPr txBox="1"/>
          <p:nvPr/>
        </p:nvSpPr>
        <p:spPr>
          <a:xfrm>
            <a:off x="620197" y="11914784"/>
            <a:ext cx="4036633" cy="225446"/>
          </a:xfrm>
          <a:prstGeom prst="rect">
            <a:avLst/>
          </a:prstGeom>
        </p:spPr>
        <p:txBody>
          <a:bodyPr wrap="square" lIns="0" tIns="0" rIns="0" bIns="45720" rtlCol="0" anchor="t">
            <a:spAutoFit/>
          </a:bodyPr>
          <a:lstStyle/>
          <a:p>
            <a:pPr marL="171450" indent="-171450">
              <a:lnSpc>
                <a:spcPts val="1494"/>
              </a:lnSpc>
            </a:pPr>
            <a:r>
              <a:rPr lang="en-US" altLang="zh-CN" sz="1200" spc="-117">
                <a:solidFill>
                  <a:srgbClr val="000000"/>
                </a:solidFill>
                <a:latin typeface="Wingdings"/>
                <a:ea typeface="Wingdings"/>
                <a:cs typeface="Wingdings"/>
              </a:rPr>
              <a:t>Ø</a:t>
            </a:r>
            <a:r>
              <a:rPr lang="en-US" altLang="zh-CN" sz="1200" spc="-802">
                <a:solidFill>
                  <a:srgbClr val="000000"/>
                </a:solidFill>
                <a:latin typeface="Wingdings"/>
                <a:ea typeface="Wingdings"/>
                <a:cs typeface="Wingdings"/>
              </a:rPr>
              <a:t> </a:t>
            </a:r>
            <a:r>
              <a:rPr lang="en-US" altLang="zh-CN" sz="1200" spc="-41">
                <a:solidFill>
                  <a:srgbClr val="000000"/>
                </a:solidFill>
                <a:latin typeface="Segoe UI"/>
                <a:ea typeface="Wingdings"/>
                <a:cs typeface="Segoe UI"/>
              </a:rPr>
              <a:t>Learn about your local wetlands </a:t>
            </a:r>
            <a:endParaRPr lang="en-US" altLang="zh-CN" sz="1200" spc="-25">
              <a:latin typeface="Segoe UI"/>
              <a:ea typeface="Segoe UI"/>
              <a:cs typeface="Segoe UI"/>
            </a:endParaRPr>
          </a:p>
        </p:txBody>
      </p:sp>
      <p:sp>
        <p:nvSpPr>
          <p:cNvPr id="148" name="Text Box148"/>
          <p:cNvSpPr txBox="1"/>
          <p:nvPr/>
        </p:nvSpPr>
        <p:spPr>
          <a:xfrm>
            <a:off x="5288241" y="13634684"/>
            <a:ext cx="4036633" cy="444674"/>
          </a:xfrm>
          <a:prstGeom prst="rect">
            <a:avLst/>
          </a:prstGeom>
        </p:spPr>
        <p:txBody>
          <a:bodyPr wrap="square" lIns="0" tIns="0" rIns="0" bIns="45720" rtlCol="0" anchor="t">
            <a:spAutoFit/>
          </a:bodyPr>
          <a:lstStyle/>
          <a:p>
            <a:pPr marL="171450" indent="-171450">
              <a:lnSpc>
                <a:spcPts val="1554"/>
              </a:lnSpc>
              <a:buFont typeface="Wingdings"/>
              <a:buChar char="Ø"/>
            </a:pPr>
            <a:r>
              <a:rPr lang="en-US" altLang="zh-CN" sz="1200" spc="-25">
                <a:latin typeface="Segoe UI"/>
                <a:ea typeface="Segoe UI"/>
                <a:cs typeface="Segoe UI"/>
              </a:rPr>
              <a:t>Share what you learn with other people and spread the education. </a:t>
            </a:r>
            <a:endParaRPr lang="en-US"/>
          </a:p>
        </p:txBody>
      </p:sp>
      <p:sp>
        <p:nvSpPr>
          <p:cNvPr id="149" name="Text Box149"/>
          <p:cNvSpPr txBox="1"/>
          <p:nvPr/>
        </p:nvSpPr>
        <p:spPr>
          <a:xfrm>
            <a:off x="620197" y="12789560"/>
            <a:ext cx="4036633" cy="235064"/>
          </a:xfrm>
          <a:prstGeom prst="rect">
            <a:avLst/>
          </a:prstGeom>
        </p:spPr>
        <p:txBody>
          <a:bodyPr wrap="square" lIns="0" tIns="0" rIns="0" bIns="45720" rtlCol="0" anchor="t">
            <a:spAutoFit/>
          </a:bodyPr>
          <a:lstStyle/>
          <a:p>
            <a:pPr marL="171450" indent="-171450">
              <a:lnSpc>
                <a:spcPts val="1554"/>
              </a:lnSpc>
            </a:pPr>
            <a:endParaRPr lang="en-US" altLang="zh-CN" sz="1200" spc="-117">
              <a:latin typeface="Wingdings"/>
              <a:ea typeface="Segoe UI"/>
              <a:cs typeface="Segoe UI"/>
              <a:sym typeface="Wingdings"/>
            </a:endParaRPr>
          </a:p>
        </p:txBody>
      </p:sp>
      <p:sp>
        <p:nvSpPr>
          <p:cNvPr id="150" name="Text Box150"/>
          <p:cNvSpPr txBox="1"/>
          <p:nvPr/>
        </p:nvSpPr>
        <p:spPr>
          <a:xfrm>
            <a:off x="620197" y="12410128"/>
            <a:ext cx="4036633" cy="225446"/>
          </a:xfrm>
          <a:prstGeom prst="rect">
            <a:avLst/>
          </a:prstGeom>
        </p:spPr>
        <p:txBody>
          <a:bodyPr wrap="square" lIns="0" tIns="0" rIns="0" rtlCol="0">
            <a:spAutoFit/>
          </a:bodyPr>
          <a:lstStyle/>
          <a:p>
            <a:pPr marL="171450" indent="-171450" algn="l" rtl="0">
              <a:lnSpc>
                <a:spcPts val="1494"/>
              </a:lnSpc>
            </a:pPr>
            <a:r>
              <a:rPr lang="en-US" altLang="zh-CN" sz="1200" spc="-117">
                <a:solidFill>
                  <a:srgbClr val="000000"/>
                </a:solidFill>
                <a:latin typeface="Wingdings"/>
                <a:ea typeface="Wingdings"/>
                <a:cs typeface="Wingdings"/>
              </a:rPr>
              <a:t>Ø</a:t>
            </a:r>
            <a:r>
              <a:rPr lang="en-US" altLang="zh-CN" sz="1200" spc="-802">
                <a:solidFill>
                  <a:srgbClr val="000000"/>
                </a:solidFill>
                <a:latin typeface="Wingdings"/>
                <a:ea typeface="Wingdings"/>
                <a:cs typeface="Wingdings"/>
              </a:rPr>
              <a:t> </a:t>
            </a:r>
            <a:r>
              <a:rPr lang="en-US" altLang="zh-CN" sz="1200" spc="-41">
                <a:solidFill>
                  <a:srgbClr val="000000"/>
                </a:solidFill>
                <a:latin typeface="Segoe UI"/>
                <a:ea typeface="Wingdings"/>
                <a:cs typeface="Segoe UI"/>
              </a:rPr>
              <a:t>Find a volunteer group that participates in wetland cleanup</a:t>
            </a:r>
            <a:endParaRPr lang="en-US" altLang="zh-CN" sz="1200">
              <a:latin typeface="Segoe UI"/>
              <a:ea typeface="Segoe UI"/>
              <a:cs typeface="Segoe UI"/>
            </a:endParaRPr>
          </a:p>
        </p:txBody>
      </p:sp>
      <p:sp>
        <p:nvSpPr>
          <p:cNvPr id="151" name="Text Box151"/>
          <p:cNvSpPr txBox="1"/>
          <p:nvPr/>
        </p:nvSpPr>
        <p:spPr>
          <a:xfrm>
            <a:off x="5288240" y="12816797"/>
            <a:ext cx="4036633" cy="609975"/>
          </a:xfrm>
          <a:prstGeom prst="rect">
            <a:avLst/>
          </a:prstGeom>
        </p:spPr>
        <p:txBody>
          <a:bodyPr wrap="square" lIns="0" tIns="0" rIns="0" rtlCol="0">
            <a:spAutoFit/>
          </a:bodyPr>
          <a:lstStyle/>
          <a:p>
            <a:pPr marL="171450" indent="-171450" algn="l" rtl="0">
              <a:lnSpc>
                <a:spcPts val="1494"/>
              </a:lnSpc>
            </a:pPr>
            <a:r>
              <a:rPr lang="en-US" altLang="zh-CN" sz="1200" spc="-117">
                <a:solidFill>
                  <a:srgbClr val="000000"/>
                </a:solidFill>
                <a:latin typeface="Wingdings"/>
                <a:ea typeface="Wingdings"/>
                <a:cs typeface="Wingdings"/>
              </a:rPr>
              <a:t>Ø</a:t>
            </a:r>
            <a:r>
              <a:rPr lang="en-US" altLang="zh-CN" sz="1200" spc="-802">
                <a:solidFill>
                  <a:srgbClr val="000000"/>
                </a:solidFill>
                <a:latin typeface="Wingdings"/>
                <a:ea typeface="Wingdings"/>
                <a:cs typeface="Wingdings"/>
              </a:rPr>
              <a:t> </a:t>
            </a:r>
            <a:r>
              <a:rPr lang="en-US" altLang="zh-CN" sz="1200" spc="-41">
                <a:solidFill>
                  <a:srgbClr val="000000"/>
                </a:solidFill>
                <a:latin typeface="Segoe UI"/>
                <a:ea typeface="Segoe UI"/>
                <a:cs typeface="Segoe UI"/>
              </a:rPr>
              <a:t>Be smart about your lawn fertilizer. Lawn fertilizer can contain pollutants that can harm wetlands and other environments. Invest in fertilizers that use non-nitrogen supplements  </a:t>
            </a:r>
            <a:endParaRPr lang="en-US" altLang="zh-CN" sz="1200">
              <a:latin typeface="Segoe UI"/>
              <a:ea typeface="Segoe UI"/>
              <a:cs typeface="Segoe UI"/>
            </a:endParaRPr>
          </a:p>
        </p:txBody>
      </p:sp>
      <p:sp>
        <p:nvSpPr>
          <p:cNvPr id="152" name="Text Box152"/>
          <p:cNvSpPr txBox="1"/>
          <p:nvPr/>
        </p:nvSpPr>
        <p:spPr>
          <a:xfrm>
            <a:off x="620197" y="13634684"/>
            <a:ext cx="4036633" cy="609975"/>
          </a:xfrm>
          <a:prstGeom prst="rect">
            <a:avLst/>
          </a:prstGeom>
        </p:spPr>
        <p:txBody>
          <a:bodyPr wrap="square" lIns="0" tIns="0" rIns="0" rtlCol="0">
            <a:spAutoFit/>
          </a:bodyPr>
          <a:lstStyle/>
          <a:p>
            <a:pPr marL="171450" indent="-171450" algn="l" rtl="0">
              <a:lnSpc>
                <a:spcPts val="1494"/>
              </a:lnSpc>
            </a:pPr>
            <a:r>
              <a:rPr lang="en-US" altLang="zh-CN" sz="1200" spc="-117">
                <a:solidFill>
                  <a:srgbClr val="000000"/>
                </a:solidFill>
                <a:latin typeface="Wingdings"/>
                <a:ea typeface="Wingdings"/>
                <a:cs typeface="Wingdings"/>
              </a:rPr>
              <a:t>Ø</a:t>
            </a:r>
            <a:r>
              <a:rPr lang="en-US" altLang="zh-CN" sz="1200" spc="-802">
                <a:solidFill>
                  <a:srgbClr val="000000"/>
                </a:solidFill>
                <a:latin typeface="Wingdings"/>
                <a:ea typeface="Wingdings"/>
                <a:cs typeface="Wingdings"/>
              </a:rPr>
              <a:t> </a:t>
            </a:r>
            <a:r>
              <a:rPr lang="en-US" altLang="zh-CN" sz="1200" spc="-41">
                <a:solidFill>
                  <a:srgbClr val="000000"/>
                </a:solidFill>
                <a:latin typeface="Segoe UI"/>
                <a:ea typeface="Segoe UI"/>
                <a:cs typeface="Segoe UI"/>
              </a:rPr>
              <a:t>Use non-toxic products. Don’t spray heavy chemicals on your lawn during a windy or rainy day as the chemicals will end up in waterways. </a:t>
            </a:r>
            <a:endParaRPr lang="en-US" altLang="zh-CN" sz="1200">
              <a:latin typeface="Segoe UI"/>
              <a:ea typeface="Segoe UI"/>
              <a:cs typeface="Segoe UI"/>
            </a:endParaRPr>
          </a:p>
        </p:txBody>
      </p:sp>
      <p:sp>
        <p:nvSpPr>
          <p:cNvPr id="153" name="Text Box153"/>
          <p:cNvSpPr txBox="1"/>
          <p:nvPr/>
        </p:nvSpPr>
        <p:spPr>
          <a:xfrm>
            <a:off x="5288239" y="11914767"/>
            <a:ext cx="4036633" cy="417615"/>
          </a:xfrm>
          <a:prstGeom prst="rect">
            <a:avLst/>
          </a:prstGeom>
        </p:spPr>
        <p:txBody>
          <a:bodyPr wrap="square" lIns="0" tIns="0" rIns="0" rtlCol="0">
            <a:spAutoFit/>
          </a:bodyPr>
          <a:lstStyle/>
          <a:p>
            <a:pPr marL="171450" indent="-171450" algn="l" rtl="0">
              <a:lnSpc>
                <a:spcPts val="1494"/>
              </a:lnSpc>
            </a:pPr>
            <a:r>
              <a:rPr lang="en-US" altLang="zh-CN" sz="1200" spc="-117">
                <a:solidFill>
                  <a:srgbClr val="000000"/>
                </a:solidFill>
                <a:latin typeface="Wingdings"/>
                <a:ea typeface="Wingdings"/>
                <a:cs typeface="Wingdings"/>
              </a:rPr>
              <a:t>Ø</a:t>
            </a:r>
            <a:r>
              <a:rPr lang="en-US" altLang="zh-CN" sz="1200" spc="-802">
                <a:solidFill>
                  <a:srgbClr val="000000"/>
                </a:solidFill>
                <a:latin typeface="Wingdings"/>
                <a:ea typeface="Wingdings"/>
                <a:cs typeface="Wingdings"/>
              </a:rPr>
              <a:t> </a:t>
            </a:r>
            <a:r>
              <a:rPr lang="en-US" altLang="zh-CN" sz="1200" spc="-41">
                <a:solidFill>
                  <a:srgbClr val="000000"/>
                </a:solidFill>
                <a:latin typeface="Segoe UI"/>
                <a:ea typeface="Segoe UI"/>
                <a:cs typeface="Segoe UI"/>
              </a:rPr>
              <a:t>Reduce, Reuse, and Recycle. Even this simple statement is enough to help protect wetlands! </a:t>
            </a:r>
            <a:endParaRPr lang="en-US" altLang="zh-CN" sz="1200">
              <a:latin typeface="Segoe UI"/>
              <a:ea typeface="Segoe UI"/>
              <a:cs typeface="Segoe UI"/>
            </a:endParaRPr>
          </a:p>
        </p:txBody>
      </p:sp>
      <p:sp>
        <p:nvSpPr>
          <p:cNvPr id="154" name="Text Box154"/>
          <p:cNvSpPr txBox="1"/>
          <p:nvPr/>
        </p:nvSpPr>
        <p:spPr>
          <a:xfrm>
            <a:off x="5297120" y="12410128"/>
            <a:ext cx="4036633" cy="235064"/>
          </a:xfrm>
          <a:prstGeom prst="rect">
            <a:avLst/>
          </a:prstGeom>
        </p:spPr>
        <p:txBody>
          <a:bodyPr wrap="square" lIns="0" tIns="0" rIns="0" rtlCol="0">
            <a:spAutoFit/>
          </a:bodyPr>
          <a:lstStyle/>
          <a:p>
            <a:pPr marL="171450" indent="-171450" algn="l" rtl="0">
              <a:lnSpc>
                <a:spcPts val="1554"/>
              </a:lnSpc>
            </a:pPr>
            <a:r>
              <a:rPr lang="en-US" altLang="zh-CN" sz="1200" spc="-117">
                <a:solidFill>
                  <a:srgbClr val="000000"/>
                </a:solidFill>
                <a:latin typeface="Wingdings"/>
                <a:ea typeface="Wingdings"/>
                <a:cs typeface="Wingdings"/>
              </a:rPr>
              <a:t>Ø</a:t>
            </a:r>
            <a:r>
              <a:rPr lang="en-US" altLang="zh-CN" sz="1200" spc="-802">
                <a:solidFill>
                  <a:srgbClr val="000000"/>
                </a:solidFill>
                <a:latin typeface="Wingdings"/>
                <a:ea typeface="Wingdings"/>
                <a:cs typeface="Wingdings"/>
              </a:rPr>
              <a:t> </a:t>
            </a:r>
            <a:r>
              <a:rPr lang="en-US" altLang="zh-CN" sz="1200" spc="-41">
                <a:solidFill>
                  <a:srgbClr val="000000"/>
                </a:solidFill>
                <a:latin typeface="Segoe UI"/>
                <a:ea typeface="Segoe UI"/>
                <a:cs typeface="Segoe UI"/>
              </a:rPr>
              <a:t>Respect wetlands. Enjoy the beauty they have to offer. </a:t>
            </a:r>
            <a:endParaRPr lang="en-US" altLang="zh-CN" sz="1200">
              <a:latin typeface="Segoe UI"/>
              <a:ea typeface="Segoe UI"/>
              <a:cs typeface="Segoe UI"/>
            </a:endParaRPr>
          </a:p>
        </p:txBody>
      </p:sp>
      <p:sp>
        <p:nvSpPr>
          <p:cNvPr id="156" name="Text Box156"/>
          <p:cNvSpPr txBox="1"/>
          <p:nvPr/>
        </p:nvSpPr>
        <p:spPr>
          <a:xfrm>
            <a:off x="602508" y="12867629"/>
            <a:ext cx="4036633" cy="609975"/>
          </a:xfrm>
          <a:prstGeom prst="rect">
            <a:avLst/>
          </a:prstGeom>
        </p:spPr>
        <p:txBody>
          <a:bodyPr wrap="square" lIns="0" tIns="0" rIns="0" rtlCol="0">
            <a:spAutoFit/>
          </a:bodyPr>
          <a:lstStyle/>
          <a:p>
            <a:pPr marL="171450" indent="-171450" algn="l" rtl="0">
              <a:lnSpc>
                <a:spcPts val="1494"/>
              </a:lnSpc>
            </a:pPr>
            <a:r>
              <a:rPr lang="en-US" altLang="zh-CN" sz="1200" spc="-117">
                <a:solidFill>
                  <a:srgbClr val="000000"/>
                </a:solidFill>
                <a:latin typeface="Wingdings"/>
                <a:ea typeface="Wingdings"/>
                <a:cs typeface="Wingdings"/>
              </a:rPr>
              <a:t>Ø</a:t>
            </a:r>
            <a:r>
              <a:rPr lang="en-US" altLang="zh-CN" sz="1200" spc="-802">
                <a:solidFill>
                  <a:srgbClr val="000000"/>
                </a:solidFill>
                <a:latin typeface="Wingdings"/>
                <a:ea typeface="Wingdings"/>
                <a:cs typeface="Wingdings"/>
              </a:rPr>
              <a:t> </a:t>
            </a:r>
            <a:r>
              <a:rPr lang="en-US" altLang="zh-CN" sz="1200" spc="-41">
                <a:solidFill>
                  <a:srgbClr val="000000"/>
                </a:solidFill>
                <a:latin typeface="Segoe UI"/>
                <a:ea typeface="Segoe UI"/>
                <a:cs typeface="Segoe UI"/>
              </a:rPr>
              <a:t>Plant native plants. Planting invasive plants can bring harm to the environment. Opting for native plants when appropriate will help prevent the spread of invasives. </a:t>
            </a:r>
            <a:endParaRPr lang="en-US" altLang="zh-CN" sz="1200">
              <a:latin typeface="Segoe UI"/>
              <a:ea typeface="Segoe UI"/>
              <a:cs typeface="Segoe UI"/>
            </a:endParaRPr>
          </a:p>
        </p:txBody>
      </p:sp>
      <p:sp>
        <p:nvSpPr>
          <p:cNvPr id="2" name="TextBox 1">
            <a:extLst>
              <a:ext uri="{FF2B5EF4-FFF2-40B4-BE49-F238E27FC236}">
                <a16:creationId xmlns:a16="http://schemas.microsoft.com/office/drawing/2014/main" id="{9DCA7E9F-73B4-D1CE-2D02-243ED896E982}"/>
              </a:ext>
            </a:extLst>
          </p:cNvPr>
          <p:cNvSpPr txBox="1"/>
          <p:nvPr/>
        </p:nvSpPr>
        <p:spPr>
          <a:xfrm>
            <a:off x="398294" y="2523292"/>
            <a:ext cx="9087666" cy="4204356"/>
          </a:xfrm>
          <a:prstGeom prst="rect">
            <a:avLst/>
          </a:prstGeom>
          <a:noFill/>
        </p:spPr>
        <p:txBody>
          <a:bodyPr wrap="square" rtlCol="0">
            <a:spAutoFit/>
          </a:bodyPr>
          <a:lstStyle/>
          <a:p>
            <a:pPr algn="ctr">
              <a:lnSpc>
                <a:spcPct val="150000"/>
              </a:lnSpc>
            </a:pPr>
            <a:r>
              <a:rPr lang="en-US" dirty="0"/>
              <a:t>Wetlands offer numerous benefits, one of which is their ability to serve as a habitat for a diverse range of plants and animals. They are among the most productive ecosystems on Earth, providing homes to numerous rare and endangered species. The wetlands in Bonita Bay, for instance, serve as </a:t>
            </a:r>
            <a:r>
              <a:rPr lang="en-US" b="0" i="0" dirty="0">
                <a:solidFill>
                  <a:srgbClr val="242424"/>
                </a:solidFill>
                <a:effectLst/>
                <a:latin typeface="+mj-lt"/>
              </a:rPr>
              <a:t>foraging areas for wading birds that nest in nearby rookeries </a:t>
            </a:r>
            <a:r>
              <a:rPr lang="en-US" dirty="0"/>
              <a:t>and add to the area's beauty and ecological richness. In order to sustain this dynamic, it is crucial that we take measures to prevent wetlands from turning into monocultures. Certain plants such as, Carolina Willow, Cattails, and Bulrush, have the potential to dominate wetlands and deprive wading birds of their foraging grounds. To counter this, residential communities like Bonita Bay remove these monocultures by regularly treating and cutting them. Such maintenance is crucial to preserve the health and biodiversity of wetlands.</a:t>
            </a:r>
          </a:p>
        </p:txBody>
      </p:sp>
      <p:sp>
        <p:nvSpPr>
          <p:cNvPr id="7" name="Text Box146">
            <a:extLst>
              <a:ext uri="{FF2B5EF4-FFF2-40B4-BE49-F238E27FC236}">
                <a16:creationId xmlns:a16="http://schemas.microsoft.com/office/drawing/2014/main" id="{9D96400E-8E9A-F288-3ADF-A2A688D0352F}"/>
              </a:ext>
            </a:extLst>
          </p:cNvPr>
          <p:cNvSpPr txBox="1"/>
          <p:nvPr/>
        </p:nvSpPr>
        <p:spPr>
          <a:xfrm>
            <a:off x="5338429" y="10924106"/>
            <a:ext cx="2725831" cy="187744"/>
          </a:xfrm>
          <a:prstGeom prst="rect">
            <a:avLst/>
          </a:prstGeom>
        </p:spPr>
        <p:txBody>
          <a:bodyPr wrap="square" lIns="0" tIns="0" rIns="0" rtlCol="0">
            <a:spAutoFit/>
          </a:bodyPr>
          <a:lstStyle/>
          <a:p>
            <a:pPr algn="l" rtl="0">
              <a:lnSpc>
                <a:spcPts val="1197"/>
              </a:lnSpc>
            </a:pPr>
            <a:r>
              <a:rPr lang="en-US" altLang="zh-CN" sz="900" spc="-26">
                <a:solidFill>
                  <a:srgbClr val="000000"/>
                </a:solidFill>
                <a:latin typeface="Segoe UI"/>
                <a:ea typeface="Segoe UI"/>
                <a:cs typeface="Segoe UI"/>
              </a:rPr>
              <a:t>2.  Great Egret Pointing Out the Baby Alligators </a:t>
            </a:r>
            <a:endParaRPr lang="en-US" altLang="zh-CN" sz="900">
              <a:latin typeface="Segoe UI"/>
              <a:ea typeface="Segoe UI"/>
              <a:cs typeface="Segoe UI"/>
            </a:endParaRPr>
          </a:p>
        </p:txBody>
      </p:sp>
      <p:pic>
        <p:nvPicPr>
          <p:cNvPr id="8" name="Picture 7">
            <a:extLst>
              <a:ext uri="{FF2B5EF4-FFF2-40B4-BE49-F238E27FC236}">
                <a16:creationId xmlns:a16="http://schemas.microsoft.com/office/drawing/2014/main" id="{F8C4EECA-06C9-8548-59B0-504CFDEA7DFE}"/>
              </a:ext>
            </a:extLst>
          </p:cNvPr>
          <p:cNvPicPr>
            <a:picLocks noChangeAspect="1"/>
          </p:cNvPicPr>
          <p:nvPr/>
        </p:nvPicPr>
        <p:blipFill>
          <a:blip r:embed="rId4"/>
          <a:stretch>
            <a:fillRect/>
          </a:stretch>
        </p:blipFill>
        <p:spPr>
          <a:xfrm>
            <a:off x="1903" y="-3585"/>
            <a:ext cx="2810500" cy="1322947"/>
          </a:xfrm>
          <a:prstGeom prst="rect">
            <a:avLst/>
          </a:prstGeom>
        </p:spPr>
      </p:pic>
      <p:pic>
        <p:nvPicPr>
          <p:cNvPr id="10" name="Picture 9" descr="A group of birds in a pond&#10;&#10;Description automatically generated with medium confidence">
            <a:extLst>
              <a:ext uri="{FF2B5EF4-FFF2-40B4-BE49-F238E27FC236}">
                <a16:creationId xmlns:a16="http://schemas.microsoft.com/office/drawing/2014/main" id="{64C81789-28C9-8A26-2771-0903C88F8CD0}"/>
              </a:ext>
            </a:extLst>
          </p:cNvPr>
          <p:cNvPicPr>
            <a:picLocks noChangeAspect="1"/>
          </p:cNvPicPr>
          <p:nvPr/>
        </p:nvPicPr>
        <p:blipFill rotWithShape="1">
          <a:blip r:embed="rId5">
            <a:extLst>
              <a:ext uri="{28A0092B-C50C-407E-A947-70E740481C1C}">
                <a14:useLocalDpi xmlns:a14="http://schemas.microsoft.com/office/drawing/2010/main" val="0"/>
              </a:ext>
            </a:extLst>
          </a:blip>
          <a:srcRect t="25273"/>
          <a:stretch/>
        </p:blipFill>
        <p:spPr>
          <a:xfrm>
            <a:off x="530800" y="7564170"/>
            <a:ext cx="4457025" cy="3245587"/>
          </a:xfrm>
          <a:prstGeom prst="rect">
            <a:avLst/>
          </a:prstGeom>
        </p:spPr>
      </p:pic>
      <p:pic>
        <p:nvPicPr>
          <p:cNvPr id="11" name="Picture 10">
            <a:extLst>
              <a:ext uri="{FF2B5EF4-FFF2-40B4-BE49-F238E27FC236}">
                <a16:creationId xmlns:a16="http://schemas.microsoft.com/office/drawing/2014/main" id="{AAB44966-2539-BC84-A54F-807ED7759FCE}"/>
              </a:ext>
            </a:extLst>
          </p:cNvPr>
          <p:cNvPicPr>
            <a:picLocks noChangeAspect="1"/>
          </p:cNvPicPr>
          <p:nvPr/>
        </p:nvPicPr>
        <p:blipFill>
          <a:blip r:embed="rId6"/>
          <a:stretch>
            <a:fillRect/>
          </a:stretch>
        </p:blipFill>
        <p:spPr>
          <a:xfrm>
            <a:off x="5338429" y="7559723"/>
            <a:ext cx="4328284" cy="324621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Path158"/>
          <p:cNvSpPr/>
          <p:nvPr/>
        </p:nvSpPr>
        <p:spPr>
          <a:xfrm>
            <a:off x="0" y="0"/>
            <a:ext cx="0" cy="0"/>
          </a:xfrm>
          <a:custGeom>
            <a:avLst/>
            <a:gdLst/>
            <a:ahLst/>
            <a:cxnLst/>
            <a:rect l="l" t="t" r="r" b="b"/>
            <a:pathLst>
              <a:path/>
            </a:pathLst>
          </a:custGeom>
          <a:solidFill/>
          <a:ln>
            <a:solidFill/>
            <a:prstDash/>
          </a:ln>
        </p:spPr>
        <p:txBody>
          <a:bodyPr rtlCol="0" anchor="ctr"/>
          <a:lstStyle/>
          <a:p>
            <a:pPr algn="ctr"/>
            <a:endParaRPr lang="en-US" altLang="zh-CN"/>
          </a:p>
        </p:txBody>
      </p:sp>
      <p:sp>
        <p:nvSpPr>
          <p:cNvPr id="160" name="Path160"/>
          <p:cNvSpPr/>
          <p:nvPr/>
        </p:nvSpPr>
        <p:spPr>
          <a:xfrm>
            <a:off x="-80639192" y="-80650640"/>
            <a:ext cx="171336784" cy="162613568"/>
          </a:xfrm>
          <a:custGeom>
            <a:avLst/>
            <a:gdLst/>
            <a:ahLst/>
            <a:cxnLst/>
            <a:rect l="l" t="t" r="r" b="b"/>
            <a:pathLst>
              <a:path w="171336784" h="162613568">
                <a:moveTo>
                  <a:pt x="80645000" y="80645000"/>
                </a:moveTo>
                <a:lnTo>
                  <a:pt x="90691792" y="80645000"/>
                </a:lnTo>
                <a:lnTo>
                  <a:pt x="90691792" y="81968568"/>
                </a:lnTo>
                <a:lnTo>
                  <a:pt x="80645000" y="81968568"/>
                </a:lnTo>
                <a:lnTo>
                  <a:pt x="80645000" y="80645000"/>
                </a:lnTo>
                <a:close/>
              </a:path>
            </a:pathLst>
          </a:custGeom>
          <a:solidFill/>
          <a:ln w="12700" cap="sq">
            <a:solidFill>
              <a:srgbClr val="88C6C6"/>
            </a:solidFill>
            <a:prstDash val="solid"/>
          </a:ln>
        </p:spPr>
        <p:txBody>
          <a:bodyPr rtlCol="0" anchor="ctr"/>
          <a:lstStyle/>
          <a:p>
            <a:pPr algn="ctr"/>
            <a:endParaRPr lang="en-US" altLang="zh-CN"/>
          </a:p>
        </p:txBody>
      </p:sp>
      <p:sp>
        <p:nvSpPr>
          <p:cNvPr id="161" name="Path161"/>
          <p:cNvSpPr/>
          <p:nvPr/>
        </p:nvSpPr>
        <p:spPr>
          <a:xfrm>
            <a:off x="-40322500" y="-25514268"/>
            <a:ext cx="90703400" cy="81375356"/>
          </a:xfrm>
          <a:custGeom>
            <a:avLst/>
            <a:gdLst/>
            <a:ahLst/>
            <a:cxnLst/>
            <a:rect l="l" t="t" r="r" b="b"/>
            <a:pathLst>
              <a:path w="90703400" h="81375356">
                <a:moveTo>
                  <a:pt x="40322500" y="40322500"/>
                </a:moveTo>
                <a:lnTo>
                  <a:pt x="50380900" y="40322500"/>
                </a:lnTo>
                <a:lnTo>
                  <a:pt x="50380900" y="41052848"/>
                </a:lnTo>
                <a:lnTo>
                  <a:pt x="40322500" y="41052848"/>
                </a:lnTo>
                <a:lnTo>
                  <a:pt x="40322500" y="40322500"/>
                </a:lnTo>
                <a:close/>
              </a:path>
            </a:pathLst>
          </a:custGeom>
          <a:solidFill/>
          <a:ln w="6350" cap="sq">
            <a:solidFill>
              <a:srgbClr val="5B9BD5"/>
            </a:solidFill>
            <a:prstDash val="solid"/>
          </a:ln>
        </p:spPr>
        <p:txBody>
          <a:bodyPr rtlCol="0" anchor="ctr"/>
          <a:lstStyle/>
          <a:p>
            <a:pPr algn="ctr"/>
            <a:endParaRPr lang="en-US" altLang="zh-CN"/>
          </a:p>
        </p:txBody>
      </p:sp>
      <p:grpSp>
        <p:nvGrpSpPr>
          <p:cNvPr id="174" name="Group174"/>
          <p:cNvGrpSpPr/>
          <p:nvPr/>
        </p:nvGrpSpPr>
        <p:grpSpPr>
          <a:xfrm>
            <a:off x="-1" y="46614"/>
            <a:ext cx="8927360" cy="1964835"/>
            <a:chOff x="299076" y="46312"/>
            <a:chExt cx="8927360" cy="1964835"/>
          </a:xfrm>
        </p:grpSpPr>
        <p:pic>
          <p:nvPicPr>
            <p:cNvPr id="175" name="Image175"/>
            <p:cNvPicPr>
              <a:picLocks noChangeAspect="1"/>
            </p:cNvPicPr>
            <p:nvPr/>
          </p:nvPicPr>
          <p:blipFill>
            <a:blip r:embed="rId2"/>
            <a:stretch>
              <a:fillRect/>
            </a:stretch>
          </p:blipFill>
          <p:spPr>
            <a:xfrm>
              <a:off x="299076" y="46312"/>
              <a:ext cx="4384635" cy="1289588"/>
            </a:xfrm>
            <a:prstGeom prst="rect">
              <a:avLst/>
            </a:prstGeom>
            <a:noFill/>
          </p:spPr>
        </p:pic>
        <p:pic>
          <p:nvPicPr>
            <p:cNvPr id="176" name="Image176"/>
            <p:cNvPicPr>
              <a:picLocks noChangeAspect="1"/>
            </p:cNvPicPr>
            <p:nvPr/>
          </p:nvPicPr>
          <p:blipFill>
            <a:blip r:embed="rId3"/>
            <a:stretch>
              <a:fillRect/>
            </a:stretch>
          </p:blipFill>
          <p:spPr>
            <a:xfrm>
              <a:off x="657818" y="852688"/>
              <a:ext cx="8568618" cy="1158459"/>
            </a:xfrm>
            <a:prstGeom prst="rect">
              <a:avLst/>
            </a:prstGeom>
            <a:noFill/>
          </p:spPr>
        </p:pic>
      </p:grpSp>
      <p:sp>
        <p:nvSpPr>
          <p:cNvPr id="177" name="Text Box177"/>
          <p:cNvSpPr txBox="1"/>
          <p:nvPr/>
        </p:nvSpPr>
        <p:spPr>
          <a:xfrm>
            <a:off x="11605" y="6218"/>
            <a:ext cx="10046795" cy="1323570"/>
          </a:xfrm>
          <a:prstGeom prst="rect">
            <a:avLst/>
          </a:prstGeom>
          <a:solidFill>
            <a:srgbClr val="88C6C6"/>
          </a:solidFill>
        </p:spPr>
        <p:txBody>
          <a:bodyPr wrap="square" lIns="0" tIns="0" rIns="0" rtlCol="0">
            <a:spAutoFit/>
          </a:bodyPr>
          <a:lstStyle/>
          <a:p>
            <a:pPr algn="l">
              <a:lnSpc>
                <a:spcPts val="4675"/>
              </a:lnSpc>
            </a:pPr>
            <a:endParaRPr/>
          </a:p>
          <a:p>
            <a:pPr marL="6668771" algn="l" rtl="0">
              <a:lnSpc>
                <a:spcPts val="2270"/>
              </a:lnSpc>
            </a:pPr>
            <a:r>
              <a:rPr lang="en-US" altLang="zh-CN" sz="1900" b="1" spc="-57">
                <a:solidFill>
                  <a:srgbClr val="FFFFFF"/>
                </a:solidFill>
                <a:latin typeface="Bodoni MT"/>
                <a:ea typeface="Bodoni MT"/>
                <a:cs typeface="Bodoni MT"/>
              </a:rPr>
              <a:t>P</a:t>
            </a:r>
            <a:r>
              <a:rPr lang="en-US" altLang="zh-CN" sz="1900" b="1" spc="201">
                <a:solidFill>
                  <a:srgbClr val="FFFFFF"/>
                </a:solidFill>
                <a:latin typeface="Bodoni MT"/>
                <a:ea typeface="Bodoni MT"/>
                <a:cs typeface="Bodoni MT"/>
              </a:rPr>
              <a:t> </a:t>
            </a:r>
            <a:r>
              <a:rPr lang="en-US" altLang="zh-CN" sz="1900" b="1" spc="-116">
                <a:solidFill>
                  <a:srgbClr val="FFFFFF"/>
                </a:solidFill>
                <a:latin typeface="Bodoni MT"/>
                <a:ea typeface="Bodoni MT"/>
                <a:cs typeface="Bodoni MT"/>
              </a:rPr>
              <a:t>R</a:t>
            </a:r>
            <a:r>
              <a:rPr lang="en-US" altLang="zh-CN" sz="1900" b="1" spc="199">
                <a:solidFill>
                  <a:srgbClr val="FFFFFF"/>
                </a:solidFill>
                <a:latin typeface="Bodoni MT"/>
                <a:ea typeface="Bodoni MT"/>
                <a:cs typeface="Bodoni MT"/>
              </a:rPr>
              <a:t> </a:t>
            </a:r>
            <a:r>
              <a:rPr lang="en-US" altLang="zh-CN" sz="1900" b="1" spc="122">
                <a:solidFill>
                  <a:srgbClr val="FFFFFF"/>
                </a:solidFill>
                <a:latin typeface="Bodoni MT"/>
                <a:ea typeface="Bodoni MT"/>
                <a:cs typeface="Bodoni MT"/>
              </a:rPr>
              <a:t>O</a:t>
            </a:r>
            <a:r>
              <a:rPr lang="en-US" altLang="zh-CN" sz="1900" b="1" spc="77">
                <a:solidFill>
                  <a:srgbClr val="FFFFFF"/>
                </a:solidFill>
                <a:latin typeface="Bodoni MT"/>
                <a:ea typeface="Bodoni MT"/>
                <a:cs typeface="Bodoni MT"/>
              </a:rPr>
              <a:t> </a:t>
            </a:r>
            <a:r>
              <a:rPr lang="en-US" altLang="zh-CN" sz="1900" b="1" spc="-135">
                <a:solidFill>
                  <a:srgbClr val="FFFFFF"/>
                </a:solidFill>
                <a:latin typeface="Bodoni MT"/>
                <a:ea typeface="Bodoni MT"/>
                <a:cs typeface="Bodoni MT"/>
              </a:rPr>
              <a:t>J</a:t>
            </a:r>
            <a:r>
              <a:rPr lang="en-US" altLang="zh-CN" sz="1900" b="1" spc="201">
                <a:solidFill>
                  <a:srgbClr val="FFFFFF"/>
                </a:solidFill>
                <a:latin typeface="Bodoni MT"/>
                <a:ea typeface="Bodoni MT"/>
                <a:cs typeface="Bodoni MT"/>
              </a:rPr>
              <a:t> </a:t>
            </a:r>
            <a:r>
              <a:rPr lang="en-US" altLang="zh-CN" sz="1900" b="1" spc="-97">
                <a:solidFill>
                  <a:srgbClr val="FFFFFF"/>
                </a:solidFill>
                <a:latin typeface="Bodoni MT"/>
                <a:ea typeface="Bodoni MT"/>
                <a:cs typeface="Bodoni MT"/>
              </a:rPr>
              <a:t>E</a:t>
            </a:r>
            <a:r>
              <a:rPr lang="en-US" altLang="zh-CN" sz="1900" b="1" spc="192">
                <a:solidFill>
                  <a:srgbClr val="FFFFFF"/>
                </a:solidFill>
                <a:latin typeface="Bodoni MT"/>
                <a:ea typeface="Bodoni MT"/>
                <a:cs typeface="Bodoni MT"/>
              </a:rPr>
              <a:t> </a:t>
            </a:r>
            <a:r>
              <a:rPr lang="en-US" altLang="zh-CN" sz="1900" b="1" spc="179">
                <a:solidFill>
                  <a:srgbClr val="FFFFFF"/>
                </a:solidFill>
                <a:latin typeface="Bodoni MT"/>
                <a:ea typeface="Bodoni MT"/>
                <a:cs typeface="Bodoni MT"/>
              </a:rPr>
              <a:t>C</a:t>
            </a:r>
            <a:r>
              <a:rPr lang="en-US" altLang="zh-CN" sz="1900" b="1" spc="22">
                <a:solidFill>
                  <a:srgbClr val="FFFFFF"/>
                </a:solidFill>
                <a:latin typeface="Bodoni MT"/>
                <a:ea typeface="Bodoni MT"/>
                <a:cs typeface="Bodoni MT"/>
              </a:rPr>
              <a:t> </a:t>
            </a:r>
            <a:r>
              <a:rPr lang="en-US" altLang="zh-CN" sz="1900" b="1" spc="-16">
                <a:solidFill>
                  <a:srgbClr val="FFFFFF"/>
                </a:solidFill>
                <a:latin typeface="Bodoni MT"/>
                <a:ea typeface="Bodoni MT"/>
                <a:cs typeface="Bodoni MT"/>
              </a:rPr>
              <a:t>T</a:t>
            </a:r>
            <a:r>
              <a:rPr lang="en-US" altLang="zh-CN" sz="1900" b="1" spc="1149">
                <a:solidFill>
                  <a:srgbClr val="FFFFFF"/>
                </a:solidFill>
                <a:latin typeface="Bodoni MT"/>
                <a:ea typeface="Bodoni MT"/>
                <a:cs typeface="Bodoni MT"/>
              </a:rPr>
              <a:t> </a:t>
            </a:r>
            <a:r>
              <a:rPr lang="en-US" altLang="zh-CN" sz="1900" b="1" spc="-74">
                <a:solidFill>
                  <a:srgbClr val="FFFFFF"/>
                </a:solidFill>
                <a:latin typeface="Bodoni MT"/>
                <a:ea typeface="Bodoni MT"/>
                <a:cs typeface="Bodoni MT"/>
              </a:rPr>
              <a:t>I</a:t>
            </a:r>
            <a:r>
              <a:rPr lang="en-US" altLang="zh-CN" sz="1900" b="1" spc="198">
                <a:solidFill>
                  <a:srgbClr val="FFFFFF"/>
                </a:solidFill>
                <a:latin typeface="Bodoni MT"/>
                <a:ea typeface="Bodoni MT"/>
                <a:cs typeface="Bodoni MT"/>
              </a:rPr>
              <a:t> </a:t>
            </a:r>
            <a:r>
              <a:rPr lang="en-US" altLang="zh-CN" sz="1900" b="1" spc="34">
                <a:solidFill>
                  <a:srgbClr val="FFFFFF"/>
                </a:solidFill>
                <a:latin typeface="Bodoni MT"/>
                <a:ea typeface="Bodoni MT"/>
                <a:cs typeface="Bodoni MT"/>
              </a:rPr>
              <a:t>D</a:t>
            </a:r>
            <a:r>
              <a:rPr lang="en-US" altLang="zh-CN" sz="1900" b="1" spc="166">
                <a:solidFill>
                  <a:srgbClr val="FFFFFF"/>
                </a:solidFill>
                <a:latin typeface="Bodoni MT"/>
                <a:ea typeface="Bodoni MT"/>
                <a:cs typeface="Bodoni MT"/>
              </a:rPr>
              <a:t> </a:t>
            </a:r>
            <a:r>
              <a:rPr lang="en-US" altLang="zh-CN" sz="1900" b="1" spc="-97">
                <a:solidFill>
                  <a:srgbClr val="FFFFFF"/>
                </a:solidFill>
                <a:latin typeface="Bodoni MT"/>
                <a:ea typeface="Bodoni MT"/>
                <a:cs typeface="Bodoni MT"/>
              </a:rPr>
              <a:t>E</a:t>
            </a:r>
            <a:r>
              <a:rPr lang="en-US" altLang="zh-CN" sz="1900" b="1" spc="192">
                <a:solidFill>
                  <a:srgbClr val="FFFFFF"/>
                </a:solidFill>
                <a:latin typeface="Bodoni MT"/>
                <a:ea typeface="Bodoni MT"/>
                <a:cs typeface="Bodoni MT"/>
              </a:rPr>
              <a:t> </a:t>
            </a:r>
            <a:r>
              <a:rPr lang="en-US" altLang="zh-CN" sz="1900" b="1" spc="-38">
                <a:solidFill>
                  <a:srgbClr val="FFFFFF"/>
                </a:solidFill>
                <a:latin typeface="Bodoni MT"/>
                <a:ea typeface="Bodoni MT"/>
                <a:cs typeface="Bodoni MT"/>
              </a:rPr>
              <a:t>A</a:t>
            </a:r>
            <a:r>
              <a:rPr lang="en-US" altLang="zh-CN" sz="1900" b="1" spc="197">
                <a:solidFill>
                  <a:srgbClr val="FFFFFF"/>
                </a:solidFill>
                <a:latin typeface="Bodoni MT"/>
                <a:ea typeface="Bodoni MT"/>
                <a:cs typeface="Bodoni MT"/>
              </a:rPr>
              <a:t> </a:t>
            </a:r>
            <a:r>
              <a:rPr lang="en-US" altLang="zh-CN" sz="1900" b="1" spc="11">
                <a:solidFill>
                  <a:srgbClr val="FFFFFF"/>
                </a:solidFill>
                <a:latin typeface="Bodoni MT"/>
                <a:ea typeface="Bodoni MT"/>
                <a:cs typeface="Bodoni MT"/>
              </a:rPr>
              <a:t>S</a:t>
            </a:r>
            <a:endParaRPr lang="en-US" altLang="zh-CN" sz="1900">
              <a:latin typeface="Bodoni MT"/>
              <a:ea typeface="Bodoni MT"/>
              <a:cs typeface="Bodoni MT"/>
            </a:endParaRPr>
          </a:p>
        </p:txBody>
      </p:sp>
      <p:sp>
        <p:nvSpPr>
          <p:cNvPr id="178" name="Text Box178"/>
          <p:cNvSpPr txBox="1"/>
          <p:nvPr/>
        </p:nvSpPr>
        <p:spPr>
          <a:xfrm>
            <a:off x="-1" y="14808230"/>
            <a:ext cx="10058401" cy="730352"/>
          </a:xfrm>
          <a:prstGeom prst="rect">
            <a:avLst/>
          </a:prstGeom>
          <a:solidFill>
            <a:srgbClr val="354387"/>
          </a:solidFill>
        </p:spPr>
        <p:txBody>
          <a:bodyPr wrap="square" lIns="0" tIns="0" rIns="0" rtlCol="0">
            <a:spAutoFit/>
          </a:bodyPr>
          <a:lstStyle/>
          <a:p>
            <a:pPr algn="l">
              <a:lnSpc>
                <a:spcPts val="2218"/>
              </a:lnSpc>
            </a:pPr>
            <a:endParaRPr/>
          </a:p>
          <a:p>
            <a:pPr marL="784679" algn="ctr" rtl="0">
              <a:lnSpc>
                <a:spcPts val="1563"/>
              </a:lnSpc>
            </a:pPr>
            <a:r>
              <a:rPr lang="en-US" altLang="zh-CN" sz="1300">
                <a:solidFill>
                  <a:srgbClr val="FFFFFF"/>
                </a:solidFill>
                <a:latin typeface="Arial"/>
                <a:ea typeface="Arial"/>
                <a:cs typeface="Arial"/>
              </a:rPr>
              <a:t>MaciasWildlifeSociety.org | The Macias Wildlife Society is a 501(c)(3) corporation. All donations are tax deductible | PO Box 366002, Bonita Springs, FL 34136</a:t>
            </a:r>
            <a:endParaRPr lang="en-US" altLang="zh-CN" sz="1300">
              <a:latin typeface="Arial"/>
              <a:ea typeface="Arial"/>
              <a:cs typeface="Arial"/>
            </a:endParaRPr>
          </a:p>
        </p:txBody>
      </p:sp>
      <p:sp>
        <p:nvSpPr>
          <p:cNvPr id="179" name="Text Box179"/>
          <p:cNvSpPr txBox="1"/>
          <p:nvPr/>
        </p:nvSpPr>
        <p:spPr>
          <a:xfrm>
            <a:off x="687820" y="2053438"/>
            <a:ext cx="3549292" cy="310983"/>
          </a:xfrm>
          <a:prstGeom prst="rect">
            <a:avLst/>
          </a:prstGeom>
        </p:spPr>
        <p:txBody>
          <a:bodyPr wrap="square" lIns="0" tIns="0" rIns="0" rtlCol="0">
            <a:spAutoFit/>
          </a:bodyPr>
          <a:lstStyle/>
          <a:p>
            <a:pPr algn="l" rtl="0">
              <a:lnSpc>
                <a:spcPts val="2043"/>
              </a:lnSpc>
            </a:pPr>
            <a:r>
              <a:rPr lang="en-US" altLang="zh-CN" sz="2000" u="sng">
                <a:solidFill>
                  <a:srgbClr val="354387"/>
                </a:solidFill>
                <a:latin typeface="Bodoni MT" panose="02070603080606020203" pitchFamily="18" charset="0"/>
                <a:ea typeface="Arial"/>
                <a:cs typeface="Arial"/>
              </a:rPr>
              <a:t>Wetland Scavenger Hunt! </a:t>
            </a:r>
            <a:endParaRPr lang="en-US" altLang="zh-CN" sz="2000" u="sng">
              <a:latin typeface="Bodoni MT" panose="02070603080606020203" pitchFamily="18" charset="0"/>
              <a:ea typeface="Arial"/>
              <a:cs typeface="Arial"/>
            </a:endParaRPr>
          </a:p>
        </p:txBody>
      </p:sp>
      <p:sp>
        <p:nvSpPr>
          <p:cNvPr id="180" name="Text Box180"/>
          <p:cNvSpPr txBox="1"/>
          <p:nvPr/>
        </p:nvSpPr>
        <p:spPr>
          <a:xfrm>
            <a:off x="687820" y="2383765"/>
            <a:ext cx="3333268" cy="329257"/>
          </a:xfrm>
          <a:prstGeom prst="rect">
            <a:avLst/>
          </a:prstGeom>
        </p:spPr>
        <p:txBody>
          <a:bodyPr wrap="square" lIns="0" tIns="0" rIns="0" rtlCol="0">
            <a:spAutoFit/>
          </a:bodyPr>
          <a:lstStyle/>
          <a:p>
            <a:pPr algn="l" rtl="0">
              <a:lnSpc>
                <a:spcPts val="2394"/>
              </a:lnSpc>
            </a:pPr>
            <a:r>
              <a:rPr lang="en-US" altLang="zh-CN" sz="1500" spc="-52">
                <a:solidFill>
                  <a:srgbClr val="535353"/>
                </a:solidFill>
                <a:latin typeface="Segoe UI"/>
                <a:ea typeface="Segoe UI"/>
                <a:cs typeface="Segoe UI"/>
              </a:rPr>
              <a:t>Can you find all 9 species! </a:t>
            </a:r>
            <a:endParaRPr lang="en-US" altLang="zh-CN" sz="1500">
              <a:latin typeface="Segoe UI"/>
              <a:ea typeface="Segoe UI"/>
              <a:cs typeface="Segoe UI"/>
            </a:endParaRPr>
          </a:p>
        </p:txBody>
      </p:sp>
      <p:sp>
        <p:nvSpPr>
          <p:cNvPr id="181" name="Text Box181"/>
          <p:cNvSpPr txBox="1"/>
          <p:nvPr/>
        </p:nvSpPr>
        <p:spPr>
          <a:xfrm>
            <a:off x="714685" y="2843879"/>
            <a:ext cx="1627599" cy="310983"/>
          </a:xfrm>
          <a:prstGeom prst="rect">
            <a:avLst/>
          </a:prstGeom>
        </p:spPr>
        <p:txBody>
          <a:bodyPr wrap="square" lIns="0" tIns="0" rIns="0" rtlCol="0">
            <a:spAutoFit/>
          </a:bodyPr>
          <a:lstStyle/>
          <a:p>
            <a:pPr algn="l" rtl="0">
              <a:lnSpc>
                <a:spcPts val="2043"/>
              </a:lnSpc>
            </a:pPr>
            <a:r>
              <a:rPr lang="en-US" altLang="zh-CN" sz="2000" u="sng">
                <a:solidFill>
                  <a:srgbClr val="354387"/>
                </a:solidFill>
                <a:latin typeface="Bodoni MT" panose="02070603080606020203" pitchFamily="18" charset="0"/>
                <a:ea typeface="Arial"/>
                <a:cs typeface="Arial"/>
              </a:rPr>
              <a:t>Description</a:t>
            </a:r>
            <a:endParaRPr lang="en-US" altLang="zh-CN" sz="2000" u="sng">
              <a:latin typeface="Bodoni MT" panose="02070603080606020203" pitchFamily="18" charset="0"/>
              <a:ea typeface="Arial"/>
              <a:cs typeface="Arial"/>
            </a:endParaRPr>
          </a:p>
        </p:txBody>
      </p:sp>
      <p:sp>
        <p:nvSpPr>
          <p:cNvPr id="182" name="Text Box182"/>
          <p:cNvSpPr txBox="1"/>
          <p:nvPr/>
        </p:nvSpPr>
        <p:spPr>
          <a:xfrm>
            <a:off x="725372" y="3202745"/>
            <a:ext cx="7184148" cy="1041888"/>
          </a:xfrm>
          <a:prstGeom prst="rect">
            <a:avLst/>
          </a:prstGeom>
        </p:spPr>
        <p:txBody>
          <a:bodyPr wrap="square" lIns="0" tIns="0" rIns="0" rtlCol="0">
            <a:spAutoFit/>
          </a:bodyPr>
          <a:lstStyle/>
          <a:p>
            <a:pPr algn="l" rtl="0">
              <a:lnSpc>
                <a:spcPct val="150000"/>
              </a:lnSpc>
            </a:pPr>
            <a:r>
              <a:rPr lang="en-US" altLang="zh-CN" sz="1500">
                <a:latin typeface="Segoe UI"/>
                <a:ea typeface="Segoe UI"/>
                <a:cs typeface="Segoe UI"/>
              </a:rPr>
              <a:t>Take a look around Bonita Bay and see what you find!</a:t>
            </a:r>
          </a:p>
          <a:p>
            <a:pPr algn="l" rtl="0">
              <a:lnSpc>
                <a:spcPct val="150000"/>
              </a:lnSpc>
            </a:pPr>
            <a:r>
              <a:rPr lang="en-US" altLang="zh-CN" sz="1500">
                <a:latin typeface="Segoe UI"/>
                <a:ea typeface="Segoe UI"/>
                <a:cs typeface="Segoe UI"/>
              </a:rPr>
              <a:t>The photos below are some of the common wetland birds you’ll find here in Florida. See how many you can find! </a:t>
            </a:r>
          </a:p>
        </p:txBody>
      </p:sp>
      <p:sp>
        <p:nvSpPr>
          <p:cNvPr id="183" name="Text Box183"/>
          <p:cNvSpPr txBox="1"/>
          <p:nvPr/>
        </p:nvSpPr>
        <p:spPr>
          <a:xfrm>
            <a:off x="710670" y="4859879"/>
            <a:ext cx="1751796" cy="310983"/>
          </a:xfrm>
          <a:prstGeom prst="rect">
            <a:avLst/>
          </a:prstGeom>
        </p:spPr>
        <p:txBody>
          <a:bodyPr wrap="square" lIns="0" tIns="0" rIns="0" rtlCol="0">
            <a:spAutoFit/>
          </a:bodyPr>
          <a:lstStyle/>
          <a:p>
            <a:pPr algn="l" rtl="0">
              <a:lnSpc>
                <a:spcPts val="2043"/>
              </a:lnSpc>
            </a:pPr>
            <a:r>
              <a:rPr lang="en-US" altLang="zh-CN" sz="2000" u="sng">
                <a:solidFill>
                  <a:srgbClr val="354387"/>
                </a:solidFill>
                <a:latin typeface="Bodoni MT" panose="02070603080606020203" pitchFamily="18" charset="0"/>
                <a:ea typeface="Arial"/>
                <a:cs typeface="Arial"/>
              </a:rPr>
              <a:t>Supply List</a:t>
            </a:r>
            <a:endParaRPr lang="en-US" altLang="zh-CN" sz="2000" u="sng">
              <a:latin typeface="Bodoni MT" panose="02070603080606020203" pitchFamily="18" charset="0"/>
              <a:ea typeface="Arial"/>
              <a:cs typeface="Arial"/>
            </a:endParaRPr>
          </a:p>
        </p:txBody>
      </p:sp>
      <p:sp>
        <p:nvSpPr>
          <p:cNvPr id="184" name="Text Box184"/>
          <p:cNvSpPr txBox="1"/>
          <p:nvPr/>
        </p:nvSpPr>
        <p:spPr>
          <a:xfrm>
            <a:off x="713315" y="5269237"/>
            <a:ext cx="1488597" cy="235064"/>
          </a:xfrm>
          <a:prstGeom prst="rect">
            <a:avLst/>
          </a:prstGeom>
        </p:spPr>
        <p:txBody>
          <a:bodyPr wrap="square" lIns="0" tIns="0" rIns="0" rtlCol="0">
            <a:spAutoFit/>
          </a:bodyPr>
          <a:lstStyle/>
          <a:p>
            <a:pPr algn="l" rtl="0">
              <a:lnSpc>
                <a:spcPts val="1596"/>
              </a:lnSpc>
            </a:pPr>
            <a:r>
              <a:rPr lang="en-US" altLang="zh-CN" sz="1200" spc="-117">
                <a:solidFill>
                  <a:srgbClr val="000000"/>
                </a:solidFill>
                <a:latin typeface="Wingdings"/>
                <a:ea typeface="Wingdings"/>
                <a:cs typeface="Wingdings"/>
              </a:rPr>
              <a:t>Ø</a:t>
            </a:r>
            <a:r>
              <a:rPr lang="en-US" altLang="zh-CN" sz="1200" spc="-802">
                <a:solidFill>
                  <a:srgbClr val="000000"/>
                </a:solidFill>
                <a:latin typeface="Wingdings"/>
                <a:ea typeface="Wingdings"/>
                <a:cs typeface="Wingdings"/>
              </a:rPr>
              <a:t> </a:t>
            </a:r>
            <a:r>
              <a:rPr lang="en-US" altLang="zh-CN" sz="1200" spc="-38">
                <a:solidFill>
                  <a:srgbClr val="000000"/>
                </a:solidFill>
                <a:latin typeface="Segoe UI"/>
                <a:ea typeface="Wingdings"/>
                <a:cs typeface="Segoe UI"/>
              </a:rPr>
              <a:t>A Writing Utensil  </a:t>
            </a:r>
            <a:endParaRPr lang="en-US" altLang="zh-CN" sz="1200">
              <a:latin typeface="Segoe UI"/>
              <a:ea typeface="Segoe UI"/>
              <a:cs typeface="Segoe UI"/>
            </a:endParaRPr>
          </a:p>
        </p:txBody>
      </p:sp>
      <p:sp>
        <p:nvSpPr>
          <p:cNvPr id="185" name="Text Box185"/>
          <p:cNvSpPr txBox="1"/>
          <p:nvPr/>
        </p:nvSpPr>
        <p:spPr>
          <a:xfrm>
            <a:off x="713315" y="5522222"/>
            <a:ext cx="1488597" cy="235064"/>
          </a:xfrm>
          <a:prstGeom prst="rect">
            <a:avLst/>
          </a:prstGeom>
        </p:spPr>
        <p:txBody>
          <a:bodyPr wrap="square" lIns="0" tIns="0" rIns="0" rtlCol="0">
            <a:spAutoFit/>
          </a:bodyPr>
          <a:lstStyle/>
          <a:p>
            <a:pPr algn="l" rtl="0">
              <a:lnSpc>
                <a:spcPts val="1596"/>
              </a:lnSpc>
            </a:pPr>
            <a:r>
              <a:rPr lang="en-US" altLang="zh-CN" sz="1200" spc="-117">
                <a:solidFill>
                  <a:srgbClr val="000000"/>
                </a:solidFill>
                <a:latin typeface="Wingdings"/>
                <a:ea typeface="Wingdings"/>
                <a:cs typeface="Wingdings"/>
              </a:rPr>
              <a:t>Ø</a:t>
            </a:r>
            <a:r>
              <a:rPr lang="en-US" altLang="zh-CN" sz="1200" spc="-802">
                <a:solidFill>
                  <a:srgbClr val="000000"/>
                </a:solidFill>
                <a:latin typeface="Wingdings"/>
                <a:ea typeface="Wingdings"/>
                <a:cs typeface="Wingdings"/>
              </a:rPr>
              <a:t> </a:t>
            </a:r>
            <a:r>
              <a:rPr lang="en-US" altLang="zh-CN" sz="1200" spc="-38">
                <a:solidFill>
                  <a:srgbClr val="000000"/>
                </a:solidFill>
                <a:latin typeface="Segoe UI"/>
                <a:ea typeface="Wingdings"/>
                <a:cs typeface="Segoe UI"/>
              </a:rPr>
              <a:t>Binoculars </a:t>
            </a:r>
            <a:endParaRPr lang="en-US" altLang="zh-CN" sz="1200">
              <a:latin typeface="Segoe UI"/>
              <a:ea typeface="Segoe UI"/>
              <a:cs typeface="Segoe UI"/>
            </a:endParaRPr>
          </a:p>
        </p:txBody>
      </p:sp>
      <p:sp>
        <p:nvSpPr>
          <p:cNvPr id="187" name="Text Box187"/>
          <p:cNvSpPr txBox="1"/>
          <p:nvPr/>
        </p:nvSpPr>
        <p:spPr>
          <a:xfrm>
            <a:off x="724925" y="5796123"/>
            <a:ext cx="3263964" cy="440057"/>
          </a:xfrm>
          <a:prstGeom prst="rect">
            <a:avLst/>
          </a:prstGeom>
        </p:spPr>
        <p:txBody>
          <a:bodyPr wrap="square" lIns="0" tIns="0" rIns="0" rtlCol="0">
            <a:spAutoFit/>
          </a:bodyPr>
          <a:lstStyle/>
          <a:p>
            <a:pPr>
              <a:lnSpc>
                <a:spcPts val="1596"/>
              </a:lnSpc>
            </a:pPr>
            <a:r>
              <a:rPr lang="en-US" altLang="zh-CN" sz="1200" spc="-117">
                <a:solidFill>
                  <a:srgbClr val="000000"/>
                </a:solidFill>
                <a:latin typeface="Wingdings"/>
                <a:ea typeface="Wingdings"/>
                <a:cs typeface="Wingdings"/>
              </a:rPr>
              <a:t>Ø</a:t>
            </a:r>
            <a:r>
              <a:rPr lang="en-US" altLang="zh-CN" sz="1200" spc="-802">
                <a:solidFill>
                  <a:srgbClr val="000000"/>
                </a:solidFill>
                <a:latin typeface="Wingdings"/>
                <a:ea typeface="Wingdings"/>
                <a:cs typeface="Wingdings"/>
              </a:rPr>
              <a:t> </a:t>
            </a:r>
            <a:r>
              <a:rPr lang="en-US" altLang="zh-CN" sz="1200" spc="-38">
                <a:solidFill>
                  <a:srgbClr val="000000"/>
                </a:solidFill>
                <a:latin typeface="Segoe UI"/>
                <a:ea typeface="Wingdings"/>
                <a:cs typeface="Segoe UI"/>
              </a:rPr>
              <a:t>A Camera to Document Your Sightings! (optional)  </a:t>
            </a:r>
            <a:endParaRPr lang="en-US" altLang="zh-CN" sz="1200">
              <a:latin typeface="Segoe UI"/>
              <a:ea typeface="Segoe UI"/>
              <a:cs typeface="Segoe UI"/>
            </a:endParaRPr>
          </a:p>
          <a:p>
            <a:pPr algn="l" rtl="0">
              <a:lnSpc>
                <a:spcPts val="1596"/>
              </a:lnSpc>
            </a:pPr>
            <a:endParaRPr lang="en-US" altLang="zh-CN" sz="1200">
              <a:latin typeface="Segoe UI"/>
              <a:ea typeface="Segoe UI"/>
              <a:cs typeface="Segoe UI"/>
            </a:endParaRPr>
          </a:p>
        </p:txBody>
      </p:sp>
      <p:sp>
        <p:nvSpPr>
          <p:cNvPr id="189" name="Text Box189"/>
          <p:cNvSpPr txBox="1"/>
          <p:nvPr/>
        </p:nvSpPr>
        <p:spPr>
          <a:xfrm>
            <a:off x="270203" y="6294703"/>
            <a:ext cx="3086731" cy="310983"/>
          </a:xfrm>
          <a:prstGeom prst="rect">
            <a:avLst/>
          </a:prstGeom>
        </p:spPr>
        <p:txBody>
          <a:bodyPr wrap="square" lIns="0" tIns="0" rIns="0" rtlCol="0">
            <a:spAutoFit/>
          </a:bodyPr>
          <a:lstStyle/>
          <a:p>
            <a:pPr algn="l" rtl="0">
              <a:lnSpc>
                <a:spcPts val="2043"/>
              </a:lnSpc>
            </a:pPr>
            <a:r>
              <a:rPr lang="en-US" altLang="zh-CN" sz="2000" u="sng">
                <a:solidFill>
                  <a:srgbClr val="354387"/>
                </a:solidFill>
                <a:latin typeface="Bodoni MT" panose="02070603080606020203" pitchFamily="18" charset="0"/>
                <a:ea typeface="Arial"/>
                <a:cs typeface="Arial"/>
              </a:rPr>
              <a:t>Scavenger  Hunt Checklist </a:t>
            </a:r>
            <a:endParaRPr lang="en-US" altLang="zh-CN" sz="2000" u="sng">
              <a:latin typeface="Bodoni MT" panose="02070603080606020203" pitchFamily="18" charset="0"/>
              <a:ea typeface="Arial"/>
              <a:cs typeface="Arial"/>
            </a:endParaRPr>
          </a:p>
        </p:txBody>
      </p:sp>
      <p:pic>
        <p:nvPicPr>
          <p:cNvPr id="2" name="Picture 1">
            <a:extLst>
              <a:ext uri="{FF2B5EF4-FFF2-40B4-BE49-F238E27FC236}">
                <a16:creationId xmlns:a16="http://schemas.microsoft.com/office/drawing/2014/main" id="{BBFCD8D7-DB92-6F03-32F7-BFFE8A5860AF}"/>
              </a:ext>
            </a:extLst>
          </p:cNvPr>
          <p:cNvPicPr>
            <a:picLocks noChangeAspect="1"/>
          </p:cNvPicPr>
          <p:nvPr/>
        </p:nvPicPr>
        <p:blipFill>
          <a:blip r:embed="rId4"/>
          <a:stretch>
            <a:fillRect/>
          </a:stretch>
        </p:blipFill>
        <p:spPr>
          <a:xfrm>
            <a:off x="-1" y="-7014"/>
            <a:ext cx="2810500" cy="1299403"/>
          </a:xfrm>
          <a:prstGeom prst="rect">
            <a:avLst/>
          </a:prstGeom>
        </p:spPr>
      </p:pic>
      <p:sp>
        <p:nvSpPr>
          <p:cNvPr id="6" name="TextBox 5">
            <a:extLst>
              <a:ext uri="{FF2B5EF4-FFF2-40B4-BE49-F238E27FC236}">
                <a16:creationId xmlns:a16="http://schemas.microsoft.com/office/drawing/2014/main" id="{B9A9B19B-DD2A-427B-6ED9-60674AF04BF9}"/>
              </a:ext>
            </a:extLst>
          </p:cNvPr>
          <p:cNvSpPr txBox="1"/>
          <p:nvPr/>
        </p:nvSpPr>
        <p:spPr>
          <a:xfrm>
            <a:off x="2517322" y="7598619"/>
            <a:ext cx="5034642" cy="369332"/>
          </a:xfrm>
          <a:prstGeom prst="rect">
            <a:avLst/>
          </a:prstGeom>
          <a:noFill/>
        </p:spPr>
        <p:txBody>
          <a:bodyPr wrap="square">
            <a:spAutoFit/>
          </a:bodyPr>
          <a:lstStyle/>
          <a:p>
            <a:r>
              <a:rPr lang="en-US"/>
              <a:t> </a:t>
            </a:r>
          </a:p>
        </p:txBody>
      </p:sp>
      <p:pic>
        <p:nvPicPr>
          <p:cNvPr id="3" name="Picture 2">
            <a:extLst>
              <a:ext uri="{FF2B5EF4-FFF2-40B4-BE49-F238E27FC236}">
                <a16:creationId xmlns:a16="http://schemas.microsoft.com/office/drawing/2014/main" id="{82A87AA1-B6AB-8649-2014-8AF5737C9E5F}"/>
              </a:ext>
            </a:extLst>
          </p:cNvPr>
          <p:cNvPicPr>
            <a:picLocks noChangeAspect="1"/>
          </p:cNvPicPr>
          <p:nvPr/>
        </p:nvPicPr>
        <p:blipFill>
          <a:blip r:embed="rId5"/>
          <a:stretch>
            <a:fillRect/>
          </a:stretch>
        </p:blipFill>
        <p:spPr>
          <a:xfrm>
            <a:off x="213919" y="6771433"/>
            <a:ext cx="2951614" cy="2361291"/>
          </a:xfrm>
          <a:prstGeom prst="rect">
            <a:avLst/>
          </a:prstGeom>
        </p:spPr>
      </p:pic>
      <p:pic>
        <p:nvPicPr>
          <p:cNvPr id="4" name="Picture 3">
            <a:extLst>
              <a:ext uri="{FF2B5EF4-FFF2-40B4-BE49-F238E27FC236}">
                <a16:creationId xmlns:a16="http://schemas.microsoft.com/office/drawing/2014/main" id="{9B0657AA-6593-EF14-6577-AAD7A67A1C87}"/>
              </a:ext>
            </a:extLst>
          </p:cNvPr>
          <p:cNvPicPr>
            <a:picLocks noChangeAspect="1"/>
          </p:cNvPicPr>
          <p:nvPr/>
        </p:nvPicPr>
        <p:blipFill>
          <a:blip r:embed="rId6"/>
          <a:stretch>
            <a:fillRect/>
          </a:stretch>
        </p:blipFill>
        <p:spPr>
          <a:xfrm>
            <a:off x="218873" y="9443733"/>
            <a:ext cx="2951614" cy="2361291"/>
          </a:xfrm>
          <a:prstGeom prst="rect">
            <a:avLst/>
          </a:prstGeom>
        </p:spPr>
      </p:pic>
      <p:pic>
        <p:nvPicPr>
          <p:cNvPr id="5" name="Picture 4">
            <a:extLst>
              <a:ext uri="{FF2B5EF4-FFF2-40B4-BE49-F238E27FC236}">
                <a16:creationId xmlns:a16="http://schemas.microsoft.com/office/drawing/2014/main" id="{6E231E00-8B27-EFEA-BD75-4F2E8C6F8D59}"/>
              </a:ext>
            </a:extLst>
          </p:cNvPr>
          <p:cNvPicPr>
            <a:picLocks noChangeAspect="1"/>
          </p:cNvPicPr>
          <p:nvPr/>
        </p:nvPicPr>
        <p:blipFill>
          <a:blip r:embed="rId7"/>
          <a:stretch>
            <a:fillRect/>
          </a:stretch>
        </p:blipFill>
        <p:spPr>
          <a:xfrm>
            <a:off x="6506428" y="9443732"/>
            <a:ext cx="3110048" cy="2361291"/>
          </a:xfrm>
          <a:prstGeom prst="rect">
            <a:avLst/>
          </a:prstGeom>
        </p:spPr>
      </p:pic>
      <p:pic>
        <p:nvPicPr>
          <p:cNvPr id="9" name="Picture 8">
            <a:extLst>
              <a:ext uri="{FF2B5EF4-FFF2-40B4-BE49-F238E27FC236}">
                <a16:creationId xmlns:a16="http://schemas.microsoft.com/office/drawing/2014/main" id="{7AC4BBE3-2140-C648-094F-CC7E6B373948}"/>
              </a:ext>
            </a:extLst>
          </p:cNvPr>
          <p:cNvPicPr>
            <a:picLocks noChangeAspect="1"/>
          </p:cNvPicPr>
          <p:nvPr/>
        </p:nvPicPr>
        <p:blipFill>
          <a:blip r:embed="rId8"/>
          <a:stretch>
            <a:fillRect/>
          </a:stretch>
        </p:blipFill>
        <p:spPr>
          <a:xfrm>
            <a:off x="3430916" y="9443732"/>
            <a:ext cx="2808193" cy="2361291"/>
          </a:xfrm>
          <a:prstGeom prst="rect">
            <a:avLst/>
          </a:prstGeom>
        </p:spPr>
      </p:pic>
      <p:pic>
        <p:nvPicPr>
          <p:cNvPr id="11" name="Picture 10">
            <a:extLst>
              <a:ext uri="{FF2B5EF4-FFF2-40B4-BE49-F238E27FC236}">
                <a16:creationId xmlns:a16="http://schemas.microsoft.com/office/drawing/2014/main" id="{6D9C1372-98EC-5354-A737-2C8896A93C0B}"/>
              </a:ext>
            </a:extLst>
          </p:cNvPr>
          <p:cNvPicPr>
            <a:picLocks noChangeAspect="1"/>
          </p:cNvPicPr>
          <p:nvPr/>
        </p:nvPicPr>
        <p:blipFill>
          <a:blip r:embed="rId9"/>
          <a:stretch>
            <a:fillRect/>
          </a:stretch>
        </p:blipFill>
        <p:spPr>
          <a:xfrm>
            <a:off x="3430916" y="6771433"/>
            <a:ext cx="2808465" cy="2361291"/>
          </a:xfrm>
          <a:prstGeom prst="rect">
            <a:avLst/>
          </a:prstGeom>
        </p:spPr>
      </p:pic>
      <p:pic>
        <p:nvPicPr>
          <p:cNvPr id="12" name="Picture 11">
            <a:extLst>
              <a:ext uri="{FF2B5EF4-FFF2-40B4-BE49-F238E27FC236}">
                <a16:creationId xmlns:a16="http://schemas.microsoft.com/office/drawing/2014/main" id="{72D887B2-6A31-92B9-9DFE-3B726D6717FB}"/>
              </a:ext>
            </a:extLst>
          </p:cNvPr>
          <p:cNvPicPr>
            <a:picLocks noChangeAspect="1"/>
          </p:cNvPicPr>
          <p:nvPr/>
        </p:nvPicPr>
        <p:blipFill rotWithShape="1">
          <a:blip r:embed="rId10"/>
          <a:srcRect t="12342" b="9209"/>
          <a:stretch/>
        </p:blipFill>
        <p:spPr>
          <a:xfrm>
            <a:off x="218543" y="12135930"/>
            <a:ext cx="2951614" cy="2361044"/>
          </a:xfrm>
          <a:prstGeom prst="rect">
            <a:avLst/>
          </a:prstGeom>
        </p:spPr>
      </p:pic>
      <p:pic>
        <p:nvPicPr>
          <p:cNvPr id="13" name="Picture 12">
            <a:extLst>
              <a:ext uri="{FF2B5EF4-FFF2-40B4-BE49-F238E27FC236}">
                <a16:creationId xmlns:a16="http://schemas.microsoft.com/office/drawing/2014/main" id="{DB8F16FD-0675-6C48-2973-862945202E32}"/>
              </a:ext>
            </a:extLst>
          </p:cNvPr>
          <p:cNvPicPr>
            <a:picLocks noChangeAspect="1"/>
          </p:cNvPicPr>
          <p:nvPr/>
        </p:nvPicPr>
        <p:blipFill rotWithShape="1">
          <a:blip r:embed="rId11"/>
          <a:srcRect b="33886"/>
          <a:stretch/>
        </p:blipFill>
        <p:spPr>
          <a:xfrm>
            <a:off x="3420614" y="12121632"/>
            <a:ext cx="2833593" cy="2361290"/>
          </a:xfrm>
          <a:prstGeom prst="rect">
            <a:avLst/>
          </a:prstGeom>
        </p:spPr>
      </p:pic>
      <p:pic>
        <p:nvPicPr>
          <p:cNvPr id="15" name="Picture 14">
            <a:extLst>
              <a:ext uri="{FF2B5EF4-FFF2-40B4-BE49-F238E27FC236}">
                <a16:creationId xmlns:a16="http://schemas.microsoft.com/office/drawing/2014/main" id="{7FBCC63D-DE39-2B01-D5D2-746A22403412}"/>
              </a:ext>
            </a:extLst>
          </p:cNvPr>
          <p:cNvPicPr>
            <a:picLocks noChangeAspect="1"/>
          </p:cNvPicPr>
          <p:nvPr/>
        </p:nvPicPr>
        <p:blipFill>
          <a:blip r:embed="rId12"/>
          <a:stretch>
            <a:fillRect/>
          </a:stretch>
        </p:blipFill>
        <p:spPr>
          <a:xfrm>
            <a:off x="6504764" y="6771433"/>
            <a:ext cx="3099200" cy="2361291"/>
          </a:xfrm>
          <a:prstGeom prst="rect">
            <a:avLst/>
          </a:prstGeom>
        </p:spPr>
      </p:pic>
      <p:pic>
        <p:nvPicPr>
          <p:cNvPr id="16" name="Picture 15">
            <a:extLst>
              <a:ext uri="{FF2B5EF4-FFF2-40B4-BE49-F238E27FC236}">
                <a16:creationId xmlns:a16="http://schemas.microsoft.com/office/drawing/2014/main" id="{8EF80977-5F15-F60D-4E6B-188A20022375}"/>
              </a:ext>
            </a:extLst>
          </p:cNvPr>
          <p:cNvPicPr>
            <a:picLocks noChangeAspect="1"/>
          </p:cNvPicPr>
          <p:nvPr/>
        </p:nvPicPr>
        <p:blipFill rotWithShape="1">
          <a:blip r:embed="rId13"/>
          <a:srcRect t="17025" b="10919"/>
          <a:stretch/>
        </p:blipFill>
        <p:spPr>
          <a:xfrm>
            <a:off x="6492152" y="12121632"/>
            <a:ext cx="3111812" cy="2393269"/>
          </a:xfrm>
          <a:prstGeom prst="rect">
            <a:avLst/>
          </a:prstGeom>
        </p:spPr>
      </p:pic>
      <p:sp>
        <p:nvSpPr>
          <p:cNvPr id="17" name="Rectangle 16">
            <a:extLst>
              <a:ext uri="{FF2B5EF4-FFF2-40B4-BE49-F238E27FC236}">
                <a16:creationId xmlns:a16="http://schemas.microsoft.com/office/drawing/2014/main" id="{7F5BA0FD-BDB9-7E23-E030-D40F13BECC90}"/>
              </a:ext>
            </a:extLst>
          </p:cNvPr>
          <p:cNvSpPr/>
          <p:nvPr/>
        </p:nvSpPr>
        <p:spPr>
          <a:xfrm>
            <a:off x="312348" y="8737556"/>
            <a:ext cx="288032" cy="2748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E244A40-BF57-D1AE-DD94-A733D9A6A2F7}"/>
              </a:ext>
            </a:extLst>
          </p:cNvPr>
          <p:cNvSpPr/>
          <p:nvPr/>
        </p:nvSpPr>
        <p:spPr>
          <a:xfrm>
            <a:off x="6597888" y="11445026"/>
            <a:ext cx="288032" cy="2748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CEDBC56-3564-3CBB-5899-D6C7A58E454E}"/>
              </a:ext>
            </a:extLst>
          </p:cNvPr>
          <p:cNvSpPr/>
          <p:nvPr/>
        </p:nvSpPr>
        <p:spPr>
          <a:xfrm>
            <a:off x="6597888" y="8733598"/>
            <a:ext cx="288032" cy="2748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2C62A9A-37FB-E7FD-681C-23EA39CDE600}"/>
              </a:ext>
            </a:extLst>
          </p:cNvPr>
          <p:cNvSpPr/>
          <p:nvPr/>
        </p:nvSpPr>
        <p:spPr>
          <a:xfrm>
            <a:off x="3510853" y="11445026"/>
            <a:ext cx="288032" cy="2748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896A720-606A-16E2-6BAD-C64A34AEEDD6}"/>
              </a:ext>
            </a:extLst>
          </p:cNvPr>
          <p:cNvSpPr/>
          <p:nvPr/>
        </p:nvSpPr>
        <p:spPr>
          <a:xfrm>
            <a:off x="312348" y="11445026"/>
            <a:ext cx="288032" cy="2748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A1F0AA0-A860-22FA-58A0-1221B8D37786}"/>
              </a:ext>
            </a:extLst>
          </p:cNvPr>
          <p:cNvSpPr/>
          <p:nvPr/>
        </p:nvSpPr>
        <p:spPr>
          <a:xfrm>
            <a:off x="3510853" y="8737555"/>
            <a:ext cx="288032" cy="2748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012B78D-0CF8-65F3-980B-645ACA0D0774}"/>
              </a:ext>
            </a:extLst>
          </p:cNvPr>
          <p:cNvSpPr/>
          <p:nvPr/>
        </p:nvSpPr>
        <p:spPr>
          <a:xfrm>
            <a:off x="3491900" y="14111954"/>
            <a:ext cx="288032" cy="2748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25925FA-A62F-04BF-4017-5F599A1B90C5}"/>
              </a:ext>
            </a:extLst>
          </p:cNvPr>
          <p:cNvSpPr/>
          <p:nvPr/>
        </p:nvSpPr>
        <p:spPr>
          <a:xfrm>
            <a:off x="318368" y="14104846"/>
            <a:ext cx="288032" cy="2748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CEE703E-5B6F-945E-1BC5-D5496E1B2BC0}"/>
              </a:ext>
            </a:extLst>
          </p:cNvPr>
          <p:cNvSpPr/>
          <p:nvPr/>
        </p:nvSpPr>
        <p:spPr>
          <a:xfrm>
            <a:off x="6603712" y="14136087"/>
            <a:ext cx="288032" cy="2748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4EEC5FD-9198-C035-EA9F-C96396F8346E}"/>
              </a:ext>
            </a:extLst>
          </p:cNvPr>
          <p:cNvSpPr txBox="1"/>
          <p:nvPr/>
        </p:nvSpPr>
        <p:spPr>
          <a:xfrm>
            <a:off x="132655" y="9091956"/>
            <a:ext cx="3032877" cy="292388"/>
          </a:xfrm>
          <a:prstGeom prst="rect">
            <a:avLst/>
          </a:prstGeom>
          <a:noFill/>
        </p:spPr>
        <p:txBody>
          <a:bodyPr wrap="square" rtlCol="0">
            <a:spAutoFit/>
          </a:bodyPr>
          <a:lstStyle/>
          <a:p>
            <a:r>
              <a:rPr lang="en-US" sz="1300">
                <a:latin typeface="+mj-lt"/>
              </a:rPr>
              <a:t>Roseate Spoonbill </a:t>
            </a:r>
            <a:r>
              <a:rPr lang="en-US" sz="1300" i="1">
                <a:latin typeface="+mj-lt"/>
              </a:rPr>
              <a:t>(</a:t>
            </a:r>
            <a:r>
              <a:rPr lang="en-US" sz="1300" i="1" err="1">
                <a:latin typeface="+mj-lt"/>
              </a:rPr>
              <a:t>Platalea</a:t>
            </a:r>
            <a:r>
              <a:rPr lang="en-US" sz="1300" i="1">
                <a:latin typeface="+mj-lt"/>
              </a:rPr>
              <a:t> </a:t>
            </a:r>
            <a:r>
              <a:rPr lang="en-US" sz="1300" i="1" err="1">
                <a:latin typeface="+mj-lt"/>
              </a:rPr>
              <a:t>ajaja</a:t>
            </a:r>
            <a:r>
              <a:rPr lang="en-US" sz="1300" i="1">
                <a:latin typeface="+mj-lt"/>
              </a:rPr>
              <a:t>)</a:t>
            </a:r>
          </a:p>
        </p:txBody>
      </p:sp>
      <p:sp>
        <p:nvSpPr>
          <p:cNvPr id="30" name="TextBox 29">
            <a:extLst>
              <a:ext uri="{FF2B5EF4-FFF2-40B4-BE49-F238E27FC236}">
                <a16:creationId xmlns:a16="http://schemas.microsoft.com/office/drawing/2014/main" id="{3F22704E-F124-8FA1-C3DB-1A95E6CA4A3C}"/>
              </a:ext>
            </a:extLst>
          </p:cNvPr>
          <p:cNvSpPr txBox="1"/>
          <p:nvPr/>
        </p:nvSpPr>
        <p:spPr>
          <a:xfrm>
            <a:off x="3367729" y="9091956"/>
            <a:ext cx="2871380" cy="292388"/>
          </a:xfrm>
          <a:prstGeom prst="rect">
            <a:avLst/>
          </a:prstGeom>
          <a:noFill/>
        </p:spPr>
        <p:txBody>
          <a:bodyPr wrap="square" rtlCol="0">
            <a:spAutoFit/>
          </a:bodyPr>
          <a:lstStyle/>
          <a:p>
            <a:r>
              <a:rPr lang="en-US" sz="1300">
                <a:latin typeface="+mj-lt"/>
              </a:rPr>
              <a:t>Wood Stork (</a:t>
            </a:r>
            <a:r>
              <a:rPr lang="en-US" sz="1300" i="1">
                <a:latin typeface="+mj-lt"/>
              </a:rPr>
              <a:t>Mycteria americana</a:t>
            </a:r>
            <a:r>
              <a:rPr lang="en-US" sz="1300">
                <a:latin typeface="+mj-lt"/>
              </a:rPr>
              <a:t>)</a:t>
            </a:r>
          </a:p>
        </p:txBody>
      </p:sp>
      <p:sp>
        <p:nvSpPr>
          <p:cNvPr id="31" name="TextBox 30">
            <a:extLst>
              <a:ext uri="{FF2B5EF4-FFF2-40B4-BE49-F238E27FC236}">
                <a16:creationId xmlns:a16="http://schemas.microsoft.com/office/drawing/2014/main" id="{84840529-7249-0F15-94D3-3113DED59338}"/>
              </a:ext>
            </a:extLst>
          </p:cNvPr>
          <p:cNvSpPr txBox="1"/>
          <p:nvPr/>
        </p:nvSpPr>
        <p:spPr>
          <a:xfrm>
            <a:off x="6440913" y="9091956"/>
            <a:ext cx="2871380" cy="292388"/>
          </a:xfrm>
          <a:prstGeom prst="rect">
            <a:avLst/>
          </a:prstGeom>
          <a:noFill/>
        </p:spPr>
        <p:txBody>
          <a:bodyPr wrap="square" rtlCol="0">
            <a:spAutoFit/>
          </a:bodyPr>
          <a:lstStyle/>
          <a:p>
            <a:r>
              <a:rPr lang="en-US" sz="1300">
                <a:latin typeface="+mj-lt"/>
              </a:rPr>
              <a:t>Snowy Egret </a:t>
            </a:r>
            <a:r>
              <a:rPr lang="en-US" sz="1300" i="1">
                <a:latin typeface="+mj-lt"/>
              </a:rPr>
              <a:t>(</a:t>
            </a:r>
            <a:r>
              <a:rPr lang="en-US" sz="1300" i="1" err="1">
                <a:latin typeface="+mj-lt"/>
              </a:rPr>
              <a:t>Egretta</a:t>
            </a:r>
            <a:r>
              <a:rPr lang="en-US" sz="1300" i="1">
                <a:latin typeface="+mj-lt"/>
              </a:rPr>
              <a:t> </a:t>
            </a:r>
            <a:r>
              <a:rPr lang="en-US" sz="1300" i="1" err="1">
                <a:latin typeface="+mj-lt"/>
              </a:rPr>
              <a:t>thula</a:t>
            </a:r>
            <a:r>
              <a:rPr lang="en-US" sz="1300" i="1">
                <a:latin typeface="+mj-lt"/>
              </a:rPr>
              <a:t>)</a:t>
            </a:r>
          </a:p>
        </p:txBody>
      </p:sp>
      <p:sp>
        <p:nvSpPr>
          <p:cNvPr id="32" name="TextBox 31">
            <a:extLst>
              <a:ext uri="{FF2B5EF4-FFF2-40B4-BE49-F238E27FC236}">
                <a16:creationId xmlns:a16="http://schemas.microsoft.com/office/drawing/2014/main" id="{47D76ECF-B3DA-95FB-AFDF-93B853941603}"/>
              </a:ext>
            </a:extLst>
          </p:cNvPr>
          <p:cNvSpPr txBox="1"/>
          <p:nvPr/>
        </p:nvSpPr>
        <p:spPr>
          <a:xfrm>
            <a:off x="137280" y="11764008"/>
            <a:ext cx="3032877" cy="292388"/>
          </a:xfrm>
          <a:prstGeom prst="rect">
            <a:avLst/>
          </a:prstGeom>
          <a:noFill/>
        </p:spPr>
        <p:txBody>
          <a:bodyPr wrap="square" rtlCol="0">
            <a:spAutoFit/>
          </a:bodyPr>
          <a:lstStyle/>
          <a:p>
            <a:r>
              <a:rPr lang="en-US" sz="1300">
                <a:latin typeface="+mj-lt"/>
              </a:rPr>
              <a:t>Great Blue Heron (</a:t>
            </a:r>
            <a:r>
              <a:rPr lang="en-US" sz="1300" i="1" err="1">
                <a:latin typeface="+mj-lt"/>
              </a:rPr>
              <a:t>Ardea</a:t>
            </a:r>
            <a:r>
              <a:rPr lang="en-US" sz="1300" i="1">
                <a:latin typeface="+mj-lt"/>
              </a:rPr>
              <a:t> Herodias)</a:t>
            </a:r>
          </a:p>
        </p:txBody>
      </p:sp>
      <p:sp>
        <p:nvSpPr>
          <p:cNvPr id="33" name="TextBox 32">
            <a:extLst>
              <a:ext uri="{FF2B5EF4-FFF2-40B4-BE49-F238E27FC236}">
                <a16:creationId xmlns:a16="http://schemas.microsoft.com/office/drawing/2014/main" id="{2E1147DD-25A4-ABC6-E6AF-B4435E4FBD29}"/>
              </a:ext>
            </a:extLst>
          </p:cNvPr>
          <p:cNvSpPr txBox="1"/>
          <p:nvPr/>
        </p:nvSpPr>
        <p:spPr>
          <a:xfrm>
            <a:off x="177256" y="14483526"/>
            <a:ext cx="3032877" cy="292388"/>
          </a:xfrm>
          <a:prstGeom prst="rect">
            <a:avLst/>
          </a:prstGeom>
          <a:noFill/>
        </p:spPr>
        <p:txBody>
          <a:bodyPr wrap="square" rtlCol="0">
            <a:spAutoFit/>
          </a:bodyPr>
          <a:lstStyle/>
          <a:p>
            <a:r>
              <a:rPr lang="en-US" sz="1300">
                <a:latin typeface="+mj-lt"/>
              </a:rPr>
              <a:t>Glossy Ibis </a:t>
            </a:r>
            <a:r>
              <a:rPr lang="en-US" sz="1300" i="1">
                <a:latin typeface="+mj-lt"/>
              </a:rPr>
              <a:t>(</a:t>
            </a:r>
            <a:r>
              <a:rPr lang="en-US" sz="1300" i="1" err="1">
                <a:latin typeface="+mj-lt"/>
              </a:rPr>
              <a:t>Plegadis</a:t>
            </a:r>
            <a:r>
              <a:rPr lang="en-US" sz="1300" i="1">
                <a:latin typeface="+mj-lt"/>
              </a:rPr>
              <a:t> </a:t>
            </a:r>
            <a:r>
              <a:rPr lang="en-US" sz="1300" i="1" err="1">
                <a:latin typeface="+mj-lt"/>
              </a:rPr>
              <a:t>falcinellus</a:t>
            </a:r>
            <a:r>
              <a:rPr lang="en-US" sz="1300">
                <a:latin typeface="+mj-lt"/>
              </a:rPr>
              <a:t>)</a:t>
            </a:r>
            <a:endParaRPr lang="en-US" sz="1300" i="1">
              <a:latin typeface="+mj-lt"/>
            </a:endParaRPr>
          </a:p>
        </p:txBody>
      </p:sp>
      <p:sp>
        <p:nvSpPr>
          <p:cNvPr id="34" name="TextBox 33">
            <a:extLst>
              <a:ext uri="{FF2B5EF4-FFF2-40B4-BE49-F238E27FC236}">
                <a16:creationId xmlns:a16="http://schemas.microsoft.com/office/drawing/2014/main" id="{42AE96D9-BBEE-0838-991A-243DAB1DC19F}"/>
              </a:ext>
            </a:extLst>
          </p:cNvPr>
          <p:cNvSpPr txBox="1"/>
          <p:nvPr/>
        </p:nvSpPr>
        <p:spPr>
          <a:xfrm>
            <a:off x="6492152" y="11796324"/>
            <a:ext cx="3560446" cy="292388"/>
          </a:xfrm>
          <a:prstGeom prst="rect">
            <a:avLst/>
          </a:prstGeom>
          <a:noFill/>
        </p:spPr>
        <p:txBody>
          <a:bodyPr wrap="square" rtlCol="0">
            <a:spAutoFit/>
          </a:bodyPr>
          <a:lstStyle/>
          <a:p>
            <a:r>
              <a:rPr lang="en-US" sz="1300">
                <a:latin typeface="+mj-lt"/>
              </a:rPr>
              <a:t>Red-bellied Woodpecker </a:t>
            </a:r>
            <a:r>
              <a:rPr lang="en-US" sz="1300" i="1">
                <a:latin typeface="+mj-lt"/>
              </a:rPr>
              <a:t>(Melanerpes </a:t>
            </a:r>
            <a:r>
              <a:rPr lang="en-US" sz="1300" i="1" err="1">
                <a:latin typeface="+mj-lt"/>
              </a:rPr>
              <a:t>carolinus</a:t>
            </a:r>
            <a:r>
              <a:rPr lang="en-US" sz="1300" i="1">
                <a:latin typeface="+mj-lt"/>
              </a:rPr>
              <a:t> )</a:t>
            </a:r>
          </a:p>
        </p:txBody>
      </p:sp>
      <p:sp>
        <p:nvSpPr>
          <p:cNvPr id="35" name="TextBox 34">
            <a:extLst>
              <a:ext uri="{FF2B5EF4-FFF2-40B4-BE49-F238E27FC236}">
                <a16:creationId xmlns:a16="http://schemas.microsoft.com/office/drawing/2014/main" id="{973EA2E9-CB19-4675-7BEC-54E6E92C9255}"/>
              </a:ext>
            </a:extLst>
          </p:cNvPr>
          <p:cNvSpPr txBox="1"/>
          <p:nvPr/>
        </p:nvSpPr>
        <p:spPr>
          <a:xfrm>
            <a:off x="3317932" y="11796324"/>
            <a:ext cx="3032877" cy="292388"/>
          </a:xfrm>
          <a:prstGeom prst="rect">
            <a:avLst/>
          </a:prstGeom>
          <a:noFill/>
        </p:spPr>
        <p:txBody>
          <a:bodyPr wrap="square" rtlCol="0">
            <a:spAutoFit/>
          </a:bodyPr>
          <a:lstStyle/>
          <a:p>
            <a:r>
              <a:rPr lang="en-US" sz="1300">
                <a:latin typeface="+mj-lt"/>
              </a:rPr>
              <a:t>Common Moorhen </a:t>
            </a:r>
            <a:r>
              <a:rPr lang="en-US" sz="1300" i="1">
                <a:latin typeface="+mj-lt"/>
              </a:rPr>
              <a:t>(Gallinula chloropus)</a:t>
            </a:r>
          </a:p>
        </p:txBody>
      </p:sp>
      <p:sp>
        <p:nvSpPr>
          <p:cNvPr id="36" name="TextBox 35">
            <a:extLst>
              <a:ext uri="{FF2B5EF4-FFF2-40B4-BE49-F238E27FC236}">
                <a16:creationId xmlns:a16="http://schemas.microsoft.com/office/drawing/2014/main" id="{FEC74B8C-9B0A-77B6-2FFE-3400245AB7FF}"/>
              </a:ext>
            </a:extLst>
          </p:cNvPr>
          <p:cNvSpPr txBox="1"/>
          <p:nvPr/>
        </p:nvSpPr>
        <p:spPr>
          <a:xfrm>
            <a:off x="3334704" y="14483526"/>
            <a:ext cx="3032877" cy="292388"/>
          </a:xfrm>
          <a:prstGeom prst="rect">
            <a:avLst/>
          </a:prstGeom>
          <a:noFill/>
        </p:spPr>
        <p:txBody>
          <a:bodyPr wrap="square" rtlCol="0">
            <a:spAutoFit/>
          </a:bodyPr>
          <a:lstStyle/>
          <a:p>
            <a:r>
              <a:rPr lang="en-US" sz="1300">
                <a:latin typeface="+mj-lt"/>
              </a:rPr>
              <a:t>American White Ibis </a:t>
            </a:r>
            <a:r>
              <a:rPr lang="en-US" sz="1300" i="1">
                <a:latin typeface="+mj-lt"/>
              </a:rPr>
              <a:t>(</a:t>
            </a:r>
            <a:r>
              <a:rPr lang="en-US" sz="1300" i="1" err="1">
                <a:latin typeface="+mj-lt"/>
              </a:rPr>
              <a:t>Eudocimus</a:t>
            </a:r>
            <a:r>
              <a:rPr lang="en-US" sz="1300" i="1">
                <a:latin typeface="+mj-lt"/>
              </a:rPr>
              <a:t> albus)</a:t>
            </a:r>
            <a:endParaRPr lang="en-US" sz="1300">
              <a:latin typeface="+mj-lt"/>
            </a:endParaRPr>
          </a:p>
        </p:txBody>
      </p:sp>
      <p:sp>
        <p:nvSpPr>
          <p:cNvPr id="37" name="TextBox 36">
            <a:extLst>
              <a:ext uri="{FF2B5EF4-FFF2-40B4-BE49-F238E27FC236}">
                <a16:creationId xmlns:a16="http://schemas.microsoft.com/office/drawing/2014/main" id="{16B63DFE-7685-C5C5-7587-5560639CAA99}"/>
              </a:ext>
            </a:extLst>
          </p:cNvPr>
          <p:cNvSpPr txBox="1"/>
          <p:nvPr/>
        </p:nvSpPr>
        <p:spPr>
          <a:xfrm>
            <a:off x="6440913" y="14499684"/>
            <a:ext cx="3032877" cy="292388"/>
          </a:xfrm>
          <a:prstGeom prst="rect">
            <a:avLst/>
          </a:prstGeom>
          <a:noFill/>
        </p:spPr>
        <p:txBody>
          <a:bodyPr wrap="square" rtlCol="0">
            <a:spAutoFit/>
          </a:bodyPr>
          <a:lstStyle/>
          <a:p>
            <a:r>
              <a:rPr lang="en-US" sz="1300">
                <a:latin typeface="+mj-lt"/>
              </a:rPr>
              <a:t>Great Egret </a:t>
            </a:r>
            <a:r>
              <a:rPr lang="en-US" sz="1300" i="1">
                <a:latin typeface="+mj-lt"/>
              </a:rPr>
              <a:t>(</a:t>
            </a:r>
            <a:r>
              <a:rPr lang="en-US" sz="1300" i="1" err="1">
                <a:latin typeface="+mj-lt"/>
              </a:rPr>
              <a:t>Ardea</a:t>
            </a:r>
            <a:r>
              <a:rPr lang="en-US" sz="1300" i="1">
                <a:latin typeface="+mj-lt"/>
              </a:rPr>
              <a:t> alba)</a:t>
            </a:r>
          </a:p>
        </p:txBody>
      </p:sp>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af59957e-365f-4201-bbc5-0fd8dad2052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BEFD36FB99F8647A438238C98A0F30D" ma:contentTypeVersion="6" ma:contentTypeDescription="Create a new document." ma:contentTypeScope="" ma:versionID="8edde196310ff7cac83cbcf3a5a8f6f2">
  <xsd:schema xmlns:xsd="http://www.w3.org/2001/XMLSchema" xmlns:xs="http://www.w3.org/2001/XMLSchema" xmlns:p="http://schemas.microsoft.com/office/2006/metadata/properties" xmlns:ns3="af59957e-365f-4201-bbc5-0fd8dad20526" xmlns:ns4="4902c821-b506-4ff1-a047-edcb8fcf13be" targetNamespace="http://schemas.microsoft.com/office/2006/metadata/properties" ma:root="true" ma:fieldsID="377efe9afda9faf34f0ee22e6ff7669e" ns3:_="" ns4:_="">
    <xsd:import namespace="af59957e-365f-4201-bbc5-0fd8dad20526"/>
    <xsd:import namespace="4902c821-b506-4ff1-a047-edcb8fcf13be"/>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59957e-365f-4201-bbc5-0fd8dad205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3"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902c821-b506-4ff1-a047-edcb8fcf13b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4BAA44-7D8D-4311-9ADB-C4DD3915F8AD}">
  <ds:schemaRefs>
    <ds:schemaRef ds:uri="http://schemas.microsoft.com/sharepoint/v3/contenttype/forms"/>
  </ds:schemaRefs>
</ds:datastoreItem>
</file>

<file path=customXml/itemProps2.xml><?xml version="1.0" encoding="utf-8"?>
<ds:datastoreItem xmlns:ds="http://schemas.openxmlformats.org/officeDocument/2006/customXml" ds:itemID="{D4AF9255-06BB-473D-A605-630F9A43B152}">
  <ds:schemaRefs>
    <ds:schemaRef ds:uri="http://schemas.openxmlformats.org/package/2006/metadata/core-properties"/>
    <ds:schemaRef ds:uri="http://purl.org/dc/dcmitype/"/>
    <ds:schemaRef ds:uri="http://purl.org/dc/elements/1.1/"/>
    <ds:schemaRef ds:uri="af59957e-365f-4201-bbc5-0fd8dad20526"/>
    <ds:schemaRef ds:uri="http://www.w3.org/XML/1998/namespace"/>
    <ds:schemaRef ds:uri="http://schemas.microsoft.com/office/2006/metadata/properties"/>
    <ds:schemaRef ds:uri="http://schemas.microsoft.com/office/2006/documentManagement/types"/>
    <ds:schemaRef ds:uri="http://schemas.microsoft.com/office/infopath/2007/PartnerControls"/>
    <ds:schemaRef ds:uri="4902c821-b506-4ff1-a047-edcb8fcf13be"/>
    <ds:schemaRef ds:uri="http://purl.org/dc/terms/"/>
  </ds:schemaRefs>
</ds:datastoreItem>
</file>

<file path=customXml/itemProps3.xml><?xml version="1.0" encoding="utf-8"?>
<ds:datastoreItem xmlns:ds="http://schemas.openxmlformats.org/officeDocument/2006/customXml" ds:itemID="{0C3D8347-74FE-49F6-83DC-2F34CE192C2E}">
  <ds:schemaRefs>
    <ds:schemaRef ds:uri="4902c821-b506-4ff1-a047-edcb8fcf13be"/>
    <ds:schemaRef ds:uri="af59957e-365f-4201-bbc5-0fd8dad2052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47</TotalTime>
  <Words>1231</Words>
  <Application>Microsoft Office PowerPoint</Application>
  <PresentationFormat>Custom</PresentationFormat>
  <Paragraphs>107</Paragraphs>
  <Slides>4</Slides>
  <Notes>0</Notes>
  <HiddenSlides>0</HiddenSlides>
  <MMClips>0</MMClips>
  <ScaleCrop>false</ScaleCrop>
  <HeadingPairs>
    <vt:vector size="4" baseType="variant">
      <vt:variant>
        <vt:lpstr>Theme</vt:lpstr>
      </vt:variant>
      <vt:variant>
        <vt:i4>1</vt:i4>
      </vt:variant>
      <vt:variant>
        <vt:lpstr>Slide Titles</vt:lpstr>
      </vt:variant>
      <vt:variant>
        <vt:i4>4</vt:i4>
      </vt:variant>
    </vt:vector>
  </HeadingPairs>
  <TitlesOfParts>
    <vt:vector size="5" baseType="lpstr">
      <vt:lpstr>Office 主题</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ws</dc:creator>
  <cp:lastModifiedBy>Dakota Whelan</cp:lastModifiedBy>
  <cp:revision>3</cp:revision>
  <dcterms:created xsi:type="dcterms:W3CDTF">2017-10-23T09:06:44Z</dcterms:created>
  <dcterms:modified xsi:type="dcterms:W3CDTF">2023-04-16T22:34:44Z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0x0101001BEFD36FB99F8647A438238C98A0F30D</vt:lpwstr>
  </property>
</Properties>
</file>